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2"/>
  </p:notesMasterIdLst>
  <p:sldIdLst>
    <p:sldId id="407" r:id="rId2"/>
    <p:sldId id="350" r:id="rId3"/>
    <p:sldId id="373" r:id="rId4"/>
    <p:sldId id="334" r:id="rId5"/>
    <p:sldId id="261" r:id="rId6"/>
    <p:sldId id="314" r:id="rId7"/>
    <p:sldId id="325" r:id="rId8"/>
    <p:sldId id="374" r:id="rId9"/>
    <p:sldId id="295" r:id="rId10"/>
    <p:sldId id="297" r:id="rId11"/>
    <p:sldId id="299" r:id="rId12"/>
    <p:sldId id="298" r:id="rId13"/>
    <p:sldId id="313" r:id="rId14"/>
    <p:sldId id="375" r:id="rId15"/>
    <p:sldId id="301" r:id="rId16"/>
    <p:sldId id="302" r:id="rId17"/>
    <p:sldId id="303" r:id="rId18"/>
    <p:sldId id="304" r:id="rId19"/>
    <p:sldId id="377" r:id="rId20"/>
    <p:sldId id="292" r:id="rId21"/>
    <p:sldId id="356" r:id="rId22"/>
    <p:sldId id="359" r:id="rId23"/>
    <p:sldId id="360" r:id="rId24"/>
    <p:sldId id="366" r:id="rId25"/>
    <p:sldId id="367" r:id="rId26"/>
    <p:sldId id="370" r:id="rId27"/>
    <p:sldId id="368" r:id="rId28"/>
    <p:sldId id="364" r:id="rId29"/>
    <p:sldId id="390" r:id="rId30"/>
    <p:sldId id="365" r:id="rId31"/>
    <p:sldId id="346" r:id="rId32"/>
    <p:sldId id="378" r:id="rId33"/>
    <p:sldId id="344" r:id="rId34"/>
    <p:sldId id="409" r:id="rId35"/>
    <p:sldId id="408" r:id="rId36"/>
    <p:sldId id="336" r:id="rId37"/>
    <p:sldId id="351" r:id="rId38"/>
    <p:sldId id="391" r:id="rId39"/>
    <p:sldId id="339" r:id="rId40"/>
    <p:sldId id="403" r:id="rId41"/>
  </p:sldIdLst>
  <p:sldSz cx="9144000" cy="5143500" type="screen16x9"/>
  <p:notesSz cx="6858000" cy="9144000"/>
  <p:embeddedFontLst>
    <p:embeddedFont>
      <p:font typeface="Actor" panose="020B0604020202020204" charset="0"/>
      <p:regular r:id="rId43"/>
    </p:embeddedFont>
    <p:embeddedFont>
      <p:font typeface="Cambria Math" panose="02040503050406030204" pitchFamily="18" charset="0"/>
      <p:regular r:id="rId44"/>
    </p:embeddedFont>
    <p:embeddedFont>
      <p:font typeface="Jura" charset="0"/>
      <p:regular r:id="rId45"/>
      <p:bold r:id="rId46"/>
    </p:embeddedFont>
    <p:embeddedFont>
      <p:font typeface="Montserrat" panose="000005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F23"/>
    <a:srgbClr val="424242"/>
    <a:srgbClr val="000000"/>
    <a:srgbClr val="F4F4F4"/>
    <a:srgbClr val="212121"/>
    <a:srgbClr val="5E5E5E"/>
    <a:srgbClr val="DCDCDC"/>
    <a:srgbClr val="F0E6D2"/>
    <a:srgbClr val="F5F5F5"/>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97428-785C-C3F5-A0E0-E95747E8DC17}" v="217" dt="2025-06-16T22:31:07.114"/>
  </p1510:revLst>
</p1510:revInfo>
</file>

<file path=ppt/tableStyles.xml><?xml version="1.0" encoding="utf-8"?>
<a:tblStyleLst xmlns:a="http://schemas.openxmlformats.org/drawingml/2006/main" def="{D0875B98-2BAE-444B-91BB-A64DC0F8D0AA}">
  <a:tblStyle styleId="{D0875B98-2BAE-444B-91BB-A64DC0F8D0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D18B7F75-B8C8-C9AE-5F8F-170F8370A735}"/>
            </a:ext>
          </a:extLst>
        </p:cNvPr>
        <p:cNvGrpSpPr/>
        <p:nvPr/>
      </p:nvGrpSpPr>
      <p:grpSpPr>
        <a:xfrm>
          <a:off x="0" y="0"/>
          <a:ext cx="0" cy="0"/>
          <a:chOff x="0" y="0"/>
          <a:chExt cx="0" cy="0"/>
        </a:xfrm>
      </p:grpSpPr>
      <p:sp>
        <p:nvSpPr>
          <p:cNvPr id="120" name="Google Shape;120;g24f9a922832_0_80:notes">
            <a:extLst>
              <a:ext uri="{FF2B5EF4-FFF2-40B4-BE49-F238E27FC236}">
                <a16:creationId xmlns:a16="http://schemas.microsoft.com/office/drawing/2014/main" id="{01809DAF-D125-6C61-6453-21BF5B3847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f9a922832_0_80:notes">
            <a:extLst>
              <a:ext uri="{FF2B5EF4-FFF2-40B4-BE49-F238E27FC236}">
                <a16:creationId xmlns:a16="http://schemas.microsoft.com/office/drawing/2014/main" id="{CD044FEE-8D41-0741-4343-788B40662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The structure of </a:t>
            </a:r>
            <a:r>
              <a:rPr lang="fr-FR" err="1"/>
              <a:t>this</a:t>
            </a:r>
            <a:r>
              <a:rPr lang="fr-FR"/>
              <a:t> </a:t>
            </a:r>
            <a:r>
              <a:rPr lang="fr-FR" err="1"/>
              <a:t>thesis</a:t>
            </a:r>
            <a:r>
              <a:rPr lang="fr-FR"/>
              <a:t> starts by</a:t>
            </a:r>
          </a:p>
        </p:txBody>
      </p:sp>
    </p:spTree>
    <p:extLst>
      <p:ext uri="{BB962C8B-B14F-4D97-AF65-F5344CB8AC3E}">
        <p14:creationId xmlns:p14="http://schemas.microsoft.com/office/powerpoint/2010/main" val="398105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2CD40DD-DAD9-30FB-7830-3F0F8A057C6A}"/>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9E948A20-83B1-07B5-5D2D-5ACA7A6FCA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2FDAF1A4-0A66-22BF-5FAF-4F253A2E1E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71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E5DF3B09-DC6E-AD5D-C846-663273585985}"/>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DF2573C5-9245-254C-B1FD-8C6A2084F8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E2D11609-4635-FAFB-7E8E-3E95A7FA65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effectLst/>
                <a:latin typeface="Helvetica Neue" panose="02000503000000020004" pitchFamily="2" charset="0"/>
              </a:rPr>
              <a:t>UC approach, </a:t>
            </a:r>
            <a:r>
              <a:rPr lang="en-US">
                <a:effectLst/>
                <a:latin typeface="Helvetica Neue" panose="02000503000000020004" pitchFamily="2" charset="0"/>
              </a:rPr>
              <a:t>initially used for Linear algebra,</a:t>
            </a:r>
            <a:r>
              <a:rPr lang="en-US" b="1">
                <a:effectLst/>
                <a:latin typeface="Helvetica Neue" panose="02000503000000020004" pitchFamily="2" charset="0"/>
              </a:rPr>
              <a:t> involve several iterative (co-)methods collaborating to solve the same given problem to find the solution more quickly than each of the co-methods individually. </a:t>
            </a:r>
            <a:r>
              <a:rPr lang="en-US">
                <a:effectLst/>
                <a:latin typeface="Helvetica Neue" panose="02000503000000020004" pitchFamily="2" charset="0"/>
              </a:rPr>
              <a:t>these methods share information at the end of each cycle.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effectLst/>
                <a:latin typeface="Helvetica Neue" panose="02000503000000020004" pitchFamily="2" charset="0"/>
              </a:rPr>
              <a:t>This shared knowledge, derived from previous iterations, helps to create improved initial conditions for the next cycle, accelerating convergence and enhancing the quality of the solution.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effectLst/>
                <a:latin typeface="Helvetica Neue" panose="02000503000000020004" pitchFamily="2" charset="0"/>
              </a:rPr>
              <a:t>The success of this method largely depends on the quality of the restarting conditions, which combine the results from multiple methods to optimize the entire process.</a:t>
            </a:r>
          </a:p>
          <a:p>
            <a:pPr marL="0" lvl="0" indent="0" algn="l" rtl="0">
              <a:spcBef>
                <a:spcPts val="0"/>
              </a:spcBef>
              <a:spcAft>
                <a:spcPts val="0"/>
              </a:spcAft>
              <a:buNone/>
            </a:pPr>
            <a:endParaRPr/>
          </a:p>
        </p:txBody>
      </p:sp>
    </p:spTree>
    <p:extLst>
      <p:ext uri="{BB962C8B-B14F-4D97-AF65-F5344CB8AC3E}">
        <p14:creationId xmlns:p14="http://schemas.microsoft.com/office/powerpoint/2010/main" val="69677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a:extLst>
            <a:ext uri="{FF2B5EF4-FFF2-40B4-BE49-F238E27FC236}">
              <a16:creationId xmlns:a16="http://schemas.microsoft.com/office/drawing/2014/main" id="{C720F83E-D6A8-BCFD-993F-866D6429FAFD}"/>
            </a:ext>
          </a:extLst>
        </p:cNvPr>
        <p:cNvGrpSpPr/>
        <p:nvPr/>
      </p:nvGrpSpPr>
      <p:grpSpPr>
        <a:xfrm>
          <a:off x="0" y="0"/>
          <a:ext cx="0" cy="0"/>
          <a:chOff x="0" y="0"/>
          <a:chExt cx="0" cy="0"/>
        </a:xfrm>
      </p:grpSpPr>
      <p:sp>
        <p:nvSpPr>
          <p:cNvPr id="550" name="Google Shape;550;g24cf709472d_0_33:notes">
            <a:extLst>
              <a:ext uri="{FF2B5EF4-FFF2-40B4-BE49-F238E27FC236}">
                <a16:creationId xmlns:a16="http://schemas.microsoft.com/office/drawing/2014/main" id="{89A8701F-8CBA-A90B-6E8C-AEF60432BB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4cf709472d_0_33:notes">
            <a:extLst>
              <a:ext uri="{FF2B5EF4-FFF2-40B4-BE49-F238E27FC236}">
                <a16:creationId xmlns:a16="http://schemas.microsoft.com/office/drawing/2014/main" id="{2F43E1E3-C8C8-16B5-6BA2-00FE4FE116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48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9F6DD8B5-0574-26C7-3B7B-569131307629}"/>
            </a:ext>
          </a:extLst>
        </p:cNvPr>
        <p:cNvGrpSpPr/>
        <p:nvPr/>
      </p:nvGrpSpPr>
      <p:grpSpPr>
        <a:xfrm>
          <a:off x="0" y="0"/>
          <a:ext cx="0" cy="0"/>
          <a:chOff x="0" y="0"/>
          <a:chExt cx="0" cy="0"/>
        </a:xfrm>
      </p:grpSpPr>
      <p:sp>
        <p:nvSpPr>
          <p:cNvPr id="236" name="Google Shape;236;g24f9a922832_0_59:notes">
            <a:extLst>
              <a:ext uri="{FF2B5EF4-FFF2-40B4-BE49-F238E27FC236}">
                <a16:creationId xmlns:a16="http://schemas.microsoft.com/office/drawing/2014/main" id="{F81B7E10-B68B-B89F-24A6-5A8FD96D47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f9a922832_0_59:notes">
            <a:extLst>
              <a:ext uri="{FF2B5EF4-FFF2-40B4-BE49-F238E27FC236}">
                <a16:creationId xmlns:a16="http://schemas.microsoft.com/office/drawing/2014/main" id="{915AB570-9718-4113-372C-405549B98F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32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1F2DFFA9-6EF4-E403-F8F0-664D15C05AB4}"/>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1E700CF5-1E15-8198-C888-266DC04BEC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F2DD860D-AAD9-C420-5857-93E3E6B1CA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The </a:t>
            </a:r>
            <a:r>
              <a:rPr lang="fr-FR" err="1"/>
              <a:t>proposed</a:t>
            </a:r>
            <a:r>
              <a:rPr lang="fr-FR"/>
              <a:t> </a:t>
            </a:r>
            <a:r>
              <a:rPr lang="fr-FR" err="1"/>
              <a:t>approach</a:t>
            </a:r>
            <a:r>
              <a:rPr lang="fr-FR"/>
              <a:t> </a:t>
            </a:r>
            <a:r>
              <a:rPr lang="fr-FR" err="1"/>
              <a:t>make</a:t>
            </a:r>
            <a:r>
              <a:rPr lang="fr-FR"/>
              <a:t> </a:t>
            </a:r>
            <a:r>
              <a:rPr lang="fr-FR" err="1"/>
              <a:t>collaborate</a:t>
            </a:r>
            <a:r>
              <a:rPr lang="fr-FR"/>
              <a:t> </a:t>
            </a:r>
            <a:r>
              <a:rPr lang="en-US">
                <a:effectLst/>
                <a:latin typeface="Helvetica Neue" panose="02000503000000020004" pitchFamily="2" charset="0"/>
              </a:rPr>
              <a:t>several co-methods or machine learning models, each trained on different bags of the dataset in parallel inside. In this first version the co-models are sequential where each one boosts the next by providing the higher weights to the misclassified instances. After the training of all the co-models a </a:t>
            </a:r>
            <a:r>
              <a:rPr lang="en-US" err="1">
                <a:effectLst/>
                <a:latin typeface="Helvetica Neue" panose="02000503000000020004" pitchFamily="2" charset="0"/>
              </a:rPr>
              <a:t>synchronisation</a:t>
            </a:r>
            <a:r>
              <a:rPr lang="en-US">
                <a:effectLst/>
                <a:latin typeface="Helvetica Neue" panose="02000503000000020004" pitchFamily="2" charset="0"/>
              </a:rPr>
              <a:t> of all them will be done where they will share the weights of misclassified instances to higher their weights if the </a:t>
            </a:r>
            <a:r>
              <a:rPr lang="en-US" err="1">
                <a:effectLst/>
                <a:latin typeface="Helvetica Neue" panose="02000503000000020004" pitchFamily="2" charset="0"/>
              </a:rPr>
              <a:t>stasfied</a:t>
            </a:r>
            <a:r>
              <a:rPr lang="en-US">
                <a:effectLst/>
                <a:latin typeface="Helvetica Neue" panose="02000503000000020004" pitchFamily="2" charset="0"/>
              </a:rPr>
              <a:t> </a:t>
            </a:r>
            <a:r>
              <a:rPr lang="en-US" err="1">
                <a:effectLst/>
                <a:latin typeface="Helvetica Neue" panose="02000503000000020004" pitchFamily="2" charset="0"/>
              </a:rPr>
              <a:t>accuuracy</a:t>
            </a:r>
            <a:r>
              <a:rPr lang="en-US">
                <a:effectLst/>
                <a:latin typeface="Helvetica Neue" panose="02000503000000020004" pitchFamily="2" charset="0"/>
              </a:rPr>
              <a:t> is not met , which will lead to a double boost. This process is insured with the restarting function that I defined as shown. And framework is operating on 1 node. </a:t>
            </a:r>
            <a:br>
              <a:rPr lang="en-US">
                <a:effectLst/>
                <a:latin typeface="Helvetica Neue" panose="02000503000000020004" pitchFamily="2" charset="0"/>
              </a:rPr>
            </a:br>
            <a:br>
              <a:rPr lang="en-US">
                <a:effectLst/>
                <a:latin typeface="Helvetica Neue" panose="02000503000000020004" pitchFamily="2" charset="0"/>
              </a:rPr>
            </a:br>
            <a:br>
              <a:rPr lang="en-US">
                <a:effectLst/>
                <a:latin typeface="Helvetica Neue" panose="02000503000000020004" pitchFamily="2" charset="0"/>
              </a:rPr>
            </a:br>
            <a:endParaRPr/>
          </a:p>
        </p:txBody>
      </p:sp>
    </p:spTree>
    <p:extLst>
      <p:ext uri="{BB962C8B-B14F-4D97-AF65-F5344CB8AC3E}">
        <p14:creationId xmlns:p14="http://schemas.microsoft.com/office/powerpoint/2010/main" val="361149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54C57BFC-EA4F-9EC7-F88B-D9B942794CF3}"/>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A88A8402-CC5E-4A6A-A17F-DE86614323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FBD07369-74B4-AC9E-66BC-825937944A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effectLst/>
                <a:latin typeface="Helvetica Neue" panose="02000503000000020004" pitchFamily="2" charset="0"/>
              </a:rPr>
              <a:t>In this version the co models operates on separate nodes, working in parallel with the others. Which means that we don’t have the insider boost, but we gain a fault tolerance aspect.</a:t>
            </a:r>
            <a:br>
              <a:rPr lang="en-US">
                <a:effectLst/>
                <a:latin typeface="Helvetica Neue" panose="02000503000000020004" pitchFamily="2" charset="0"/>
              </a:rPr>
            </a:br>
            <a:r>
              <a:rPr lang="en-US">
                <a:effectLst/>
                <a:latin typeface="Helvetica Neue" panose="02000503000000020004" pitchFamily="2" charset="0"/>
              </a:rPr>
              <a:t>The same process, after the training of all the co-models a </a:t>
            </a:r>
            <a:r>
              <a:rPr lang="en-US" err="1">
                <a:effectLst/>
                <a:latin typeface="Helvetica Neue" panose="02000503000000020004" pitchFamily="2" charset="0"/>
              </a:rPr>
              <a:t>synchronasation</a:t>
            </a:r>
            <a:r>
              <a:rPr lang="en-US">
                <a:effectLst/>
                <a:latin typeface="Helvetica Neue" panose="02000503000000020004" pitchFamily="2" charset="0"/>
              </a:rPr>
              <a:t> will be done, and a check on the </a:t>
            </a:r>
            <a:r>
              <a:rPr lang="en-US" err="1">
                <a:effectLst/>
                <a:latin typeface="Helvetica Neue" panose="02000503000000020004" pitchFamily="2" charset="0"/>
              </a:rPr>
              <a:t>valiation</a:t>
            </a:r>
            <a:r>
              <a:rPr lang="en-US">
                <a:effectLst/>
                <a:latin typeface="Helvetica Neue" panose="02000503000000020004" pitchFamily="2" charset="0"/>
              </a:rPr>
              <a:t> set to verify is the needed accuracy is achieved, if not the framework will go for a new boosted iteration thanks to the restarting function that provide higher weights to the FP/FN and repeat until the convergence. This synchronization impact the speed of the framework </a:t>
            </a:r>
            <a:r>
              <a:rPr lang="en-US" err="1">
                <a:effectLst/>
                <a:latin typeface="Helvetica Neue" panose="02000503000000020004" pitchFamily="2" charset="0"/>
              </a:rPr>
              <a:t>wehre</a:t>
            </a:r>
            <a:r>
              <a:rPr lang="en-US">
                <a:effectLst/>
                <a:latin typeface="Helvetica Neue" panose="02000503000000020004" pitchFamily="2" charset="0"/>
              </a:rPr>
              <a:t> the faster models should wait for the longer ones.</a:t>
            </a:r>
            <a:br>
              <a:rPr lang="en-US">
                <a:effectLst/>
                <a:latin typeface="Helvetica Neue" panose="02000503000000020004" pitchFamily="2" charset="0"/>
              </a:rPr>
            </a:br>
            <a:br>
              <a:rPr lang="en-US">
                <a:effectLst/>
                <a:latin typeface="Helvetica Neue" panose="02000503000000020004" pitchFamily="2" charset="0"/>
              </a:rPr>
            </a:br>
            <a:endParaRPr/>
          </a:p>
        </p:txBody>
      </p:sp>
    </p:spTree>
    <p:extLst>
      <p:ext uri="{BB962C8B-B14F-4D97-AF65-F5344CB8AC3E}">
        <p14:creationId xmlns:p14="http://schemas.microsoft.com/office/powerpoint/2010/main" val="118644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1D72FB97-8E98-09FC-B5A8-5B655C5201C2}"/>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B2FA1E68-7A52-417B-6FC6-DA76B99876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539F19DB-9D5C-6904-29F9-00C7B4BA12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This limitation </a:t>
            </a:r>
            <a:r>
              <a:rPr lang="fr-FR" err="1"/>
              <a:t>was</a:t>
            </a:r>
            <a:r>
              <a:rPr lang="fr-FR"/>
              <a:t> </a:t>
            </a:r>
            <a:r>
              <a:rPr lang="fr-FR" err="1"/>
              <a:t>addressed</a:t>
            </a:r>
            <a:r>
              <a:rPr lang="fr-FR"/>
              <a:t> </a:t>
            </a:r>
            <a:r>
              <a:rPr lang="fr-FR" err="1"/>
              <a:t>with</a:t>
            </a:r>
            <a:r>
              <a:rPr lang="fr-FR"/>
              <a:t> </a:t>
            </a:r>
            <a:r>
              <a:rPr lang="fr-FR" err="1"/>
              <a:t>asynchronous</a:t>
            </a:r>
            <a:r>
              <a:rPr lang="fr-FR"/>
              <a:t> communications </a:t>
            </a:r>
            <a:r>
              <a:rPr lang="fr-FR" err="1"/>
              <a:t>integrated</a:t>
            </a:r>
            <a:r>
              <a:rPr lang="fr-FR"/>
              <a:t> to the </a:t>
            </a:r>
            <a:r>
              <a:rPr lang="fr-FR" err="1"/>
              <a:t>framework</a:t>
            </a:r>
            <a:r>
              <a:rPr lang="fr-FR"/>
              <a:t>, </a:t>
            </a:r>
            <a:r>
              <a:rPr lang="fr-FR" err="1"/>
              <a:t>where</a:t>
            </a:r>
            <a:r>
              <a:rPr lang="fr-FR"/>
              <a:t> …</a:t>
            </a:r>
            <a:endParaRPr/>
          </a:p>
        </p:txBody>
      </p:sp>
    </p:spTree>
    <p:extLst>
      <p:ext uri="{BB962C8B-B14F-4D97-AF65-F5344CB8AC3E}">
        <p14:creationId xmlns:p14="http://schemas.microsoft.com/office/powerpoint/2010/main" val="87094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970DA641-2137-F88C-80F7-78D1010CE1F1}"/>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D89D219F-9357-9DC1-9830-AE581688B1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79C49C3D-2241-70BE-9DCB-F9785FDDEA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A multi </a:t>
            </a:r>
            <a:r>
              <a:rPr lang="fr-FR" err="1"/>
              <a:t>level</a:t>
            </a:r>
            <a:r>
              <a:rPr lang="fr-FR"/>
              <a:t> </a:t>
            </a:r>
            <a:r>
              <a:rPr lang="fr-FR" err="1"/>
              <a:t>parallelsim</a:t>
            </a:r>
            <a:r>
              <a:rPr lang="fr-FR"/>
              <a:t> </a:t>
            </a:r>
            <a:r>
              <a:rPr lang="fr-FR" err="1"/>
              <a:t>is</a:t>
            </a:r>
            <a:r>
              <a:rPr lang="fr-FR"/>
              <a:t> </a:t>
            </a:r>
            <a:r>
              <a:rPr lang="fr-FR" err="1"/>
              <a:t>added</a:t>
            </a:r>
            <a:r>
              <a:rPr lang="fr-FR"/>
              <a:t> to the </a:t>
            </a:r>
            <a:r>
              <a:rPr lang="fr-FR" err="1"/>
              <a:t>framework</a:t>
            </a:r>
            <a:r>
              <a:rPr lang="fr-FR"/>
              <a:t> in </a:t>
            </a:r>
            <a:r>
              <a:rPr lang="fr-FR" err="1"/>
              <a:t>this</a:t>
            </a:r>
            <a:r>
              <a:rPr lang="fr-FR"/>
              <a:t> version </a:t>
            </a:r>
            <a:r>
              <a:rPr lang="fr-FR" err="1"/>
              <a:t>where</a:t>
            </a:r>
            <a:r>
              <a:rPr lang="fr-FR"/>
              <a:t> data </a:t>
            </a:r>
            <a:r>
              <a:rPr lang="fr-FR" err="1"/>
              <a:t>parallelism</a:t>
            </a:r>
            <a:r>
              <a:rPr lang="fr-FR"/>
              <a:t> </a:t>
            </a:r>
            <a:r>
              <a:rPr lang="fr-FR" err="1"/>
              <a:t>is</a:t>
            </a:r>
            <a:r>
              <a:rPr lang="fr-FR"/>
              <a:t> </a:t>
            </a:r>
            <a:r>
              <a:rPr lang="fr-FR" err="1"/>
              <a:t>added</a:t>
            </a:r>
            <a:r>
              <a:rPr lang="fr-FR"/>
              <a:t> to </a:t>
            </a:r>
            <a:r>
              <a:rPr lang="fr-FR" err="1"/>
              <a:t>scale</a:t>
            </a:r>
            <a:r>
              <a:rPr lang="fr-FR"/>
              <a:t> more  …</a:t>
            </a:r>
            <a:endParaRPr/>
          </a:p>
        </p:txBody>
      </p:sp>
    </p:spTree>
    <p:extLst>
      <p:ext uri="{BB962C8B-B14F-4D97-AF65-F5344CB8AC3E}">
        <p14:creationId xmlns:p14="http://schemas.microsoft.com/office/powerpoint/2010/main" val="1137160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3A4E5897-1D3F-B42F-F0A8-97CB5E74B715}"/>
            </a:ext>
          </a:extLst>
        </p:cNvPr>
        <p:cNvGrpSpPr/>
        <p:nvPr/>
      </p:nvGrpSpPr>
      <p:grpSpPr>
        <a:xfrm>
          <a:off x="0" y="0"/>
          <a:ext cx="0" cy="0"/>
          <a:chOff x="0" y="0"/>
          <a:chExt cx="0" cy="0"/>
        </a:xfrm>
      </p:grpSpPr>
      <p:sp>
        <p:nvSpPr>
          <p:cNvPr id="236" name="Google Shape;236;g24f9a922832_0_59:notes">
            <a:extLst>
              <a:ext uri="{FF2B5EF4-FFF2-40B4-BE49-F238E27FC236}">
                <a16:creationId xmlns:a16="http://schemas.microsoft.com/office/drawing/2014/main" id="{BC84B54C-326E-1A2F-D04A-7BF1B44D2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f9a922832_0_59:notes">
            <a:extLst>
              <a:ext uri="{FF2B5EF4-FFF2-40B4-BE49-F238E27FC236}">
                <a16:creationId xmlns:a16="http://schemas.microsoft.com/office/drawing/2014/main" id="{4BBD4289-3FEC-ED55-8767-31FD2BCF5D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01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07910FE5-D2D7-B867-9282-C11399FA42C9}"/>
            </a:ext>
          </a:extLst>
        </p:cNvPr>
        <p:cNvGrpSpPr/>
        <p:nvPr/>
      </p:nvGrpSpPr>
      <p:grpSpPr>
        <a:xfrm>
          <a:off x="0" y="0"/>
          <a:ext cx="0" cy="0"/>
          <a:chOff x="0" y="0"/>
          <a:chExt cx="0" cy="0"/>
        </a:xfrm>
      </p:grpSpPr>
      <p:sp>
        <p:nvSpPr>
          <p:cNvPr id="200" name="Google Shape;200;g249afad2476_0_39:notes">
            <a:extLst>
              <a:ext uri="{FF2B5EF4-FFF2-40B4-BE49-F238E27FC236}">
                <a16:creationId xmlns:a16="http://schemas.microsoft.com/office/drawing/2014/main" id="{5E155F31-7732-C662-F7D5-3A3E255520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49afad2476_0_39:notes">
            <a:extLst>
              <a:ext uri="{FF2B5EF4-FFF2-40B4-BE49-F238E27FC236}">
                <a16:creationId xmlns:a16="http://schemas.microsoft.com/office/drawing/2014/main" id="{8CDEC0B0-3194-C447-D498-AA625EF195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The dataset is a network-based IDS created at UNSW. It captures traffic in a controlled environment with various operating systems, applications, and attack types from different malware families. It is labeled as normal or attack and contains approximately 2.6 million unbalanced records with 49 features.</a:t>
            </a:r>
          </a:p>
        </p:txBody>
      </p:sp>
    </p:spTree>
    <p:extLst>
      <p:ext uri="{BB962C8B-B14F-4D97-AF65-F5344CB8AC3E}">
        <p14:creationId xmlns:p14="http://schemas.microsoft.com/office/powerpoint/2010/main" val="337145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87010F88-F309-B91B-4787-8135A99797E7}"/>
            </a:ext>
          </a:extLst>
        </p:cNvPr>
        <p:cNvGrpSpPr/>
        <p:nvPr/>
      </p:nvGrpSpPr>
      <p:grpSpPr>
        <a:xfrm>
          <a:off x="0" y="0"/>
          <a:ext cx="0" cy="0"/>
          <a:chOff x="0" y="0"/>
          <a:chExt cx="0" cy="0"/>
        </a:xfrm>
      </p:grpSpPr>
      <p:sp>
        <p:nvSpPr>
          <p:cNvPr id="236" name="Google Shape;236;g24f9a922832_0_59:notes">
            <a:extLst>
              <a:ext uri="{FF2B5EF4-FFF2-40B4-BE49-F238E27FC236}">
                <a16:creationId xmlns:a16="http://schemas.microsoft.com/office/drawing/2014/main" id="{F6E9418F-14D5-5760-AD88-434F1E03E9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f9a922832_0_59:notes">
            <a:extLst>
              <a:ext uri="{FF2B5EF4-FFF2-40B4-BE49-F238E27FC236}">
                <a16:creationId xmlns:a16="http://schemas.microsoft.com/office/drawing/2014/main" id="{260961F3-8A02-C911-024E-934580396A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In </a:t>
            </a:r>
            <a:r>
              <a:rPr lang="fr-FR" err="1"/>
              <a:t>this</a:t>
            </a:r>
            <a:r>
              <a:rPr lang="fr-FR"/>
              <a:t> section I </a:t>
            </a:r>
            <a:r>
              <a:rPr lang="fr-FR" err="1"/>
              <a:t>will</a:t>
            </a:r>
            <a:r>
              <a:rPr lang="fr-FR"/>
              <a:t> </a:t>
            </a:r>
            <a:r>
              <a:rPr lang="fr-FR" err="1"/>
              <a:t>provide</a:t>
            </a:r>
            <a:r>
              <a:rPr lang="fr-FR"/>
              <a:t> an </a:t>
            </a:r>
            <a:r>
              <a:rPr lang="fr-FR" err="1"/>
              <a:t>overview</a:t>
            </a:r>
            <a:r>
              <a:rPr lang="fr-FR"/>
              <a:t> of the </a:t>
            </a:r>
            <a:r>
              <a:rPr lang="fr-FR" err="1"/>
              <a:t>context</a:t>
            </a:r>
            <a:r>
              <a:rPr lang="fr-FR"/>
              <a:t>, </a:t>
            </a:r>
            <a:r>
              <a:rPr lang="fr-FR" err="1"/>
              <a:t>discuss</a:t>
            </a:r>
            <a:r>
              <a:rPr lang="fr-FR"/>
              <a:t> AD, </a:t>
            </a:r>
            <a:r>
              <a:rPr lang="fr-FR" err="1"/>
              <a:t>hilighte</a:t>
            </a:r>
            <a:r>
              <a:rPr lang="fr-FR"/>
              <a:t> the challenges </a:t>
            </a:r>
            <a:r>
              <a:rPr lang="fr-FR" err="1"/>
              <a:t>associated</a:t>
            </a:r>
            <a:r>
              <a:rPr lang="fr-FR"/>
              <a:t> </a:t>
            </a:r>
            <a:r>
              <a:rPr lang="fr-FR" err="1"/>
              <a:t>with</a:t>
            </a:r>
            <a:r>
              <a:rPr lang="fr-FR"/>
              <a:t> AD, and </a:t>
            </a:r>
            <a:r>
              <a:rPr lang="fr-FR" err="1"/>
              <a:t>introduce</a:t>
            </a:r>
            <a:r>
              <a:rPr lang="fr-FR"/>
              <a:t> an </a:t>
            </a:r>
            <a:r>
              <a:rPr lang="fr-FR" err="1"/>
              <a:t>ideal</a:t>
            </a:r>
            <a:r>
              <a:rPr lang="fr-FR"/>
              <a:t> AD solution</a:t>
            </a:r>
            <a:endParaRPr/>
          </a:p>
        </p:txBody>
      </p:sp>
    </p:spTree>
    <p:extLst>
      <p:ext uri="{BB962C8B-B14F-4D97-AF65-F5344CB8AC3E}">
        <p14:creationId xmlns:p14="http://schemas.microsoft.com/office/powerpoint/2010/main" val="168523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a:extLst>
            <a:ext uri="{FF2B5EF4-FFF2-40B4-BE49-F238E27FC236}">
              <a16:creationId xmlns:a16="http://schemas.microsoft.com/office/drawing/2014/main" id="{47426421-B784-C4F8-3087-A9BCAC93F32E}"/>
            </a:ext>
          </a:extLst>
        </p:cNvPr>
        <p:cNvGrpSpPr/>
        <p:nvPr/>
      </p:nvGrpSpPr>
      <p:grpSpPr>
        <a:xfrm>
          <a:off x="0" y="0"/>
          <a:ext cx="0" cy="0"/>
          <a:chOff x="0" y="0"/>
          <a:chExt cx="0" cy="0"/>
        </a:xfrm>
      </p:grpSpPr>
      <p:sp>
        <p:nvSpPr>
          <p:cNvPr id="550" name="Google Shape;550;g24cf709472d_0_33:notes">
            <a:extLst>
              <a:ext uri="{FF2B5EF4-FFF2-40B4-BE49-F238E27FC236}">
                <a16:creationId xmlns:a16="http://schemas.microsoft.com/office/drawing/2014/main" id="{9E7A1B75-676F-377A-8DF8-601ABBE9D7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4cf709472d_0_33:notes">
            <a:extLst>
              <a:ext uri="{FF2B5EF4-FFF2-40B4-BE49-F238E27FC236}">
                <a16:creationId xmlns:a16="http://schemas.microsoft.com/office/drawing/2014/main" id="{41A681EA-AA91-C711-C3A0-7B946BE8C6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37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C5F7BE2C-2DC6-6637-0CE5-C52F2AFF991A}"/>
            </a:ext>
          </a:extLst>
        </p:cNvPr>
        <p:cNvGrpSpPr/>
        <p:nvPr/>
      </p:nvGrpSpPr>
      <p:grpSpPr>
        <a:xfrm>
          <a:off x="0" y="0"/>
          <a:ext cx="0" cy="0"/>
          <a:chOff x="0" y="0"/>
          <a:chExt cx="0" cy="0"/>
        </a:xfrm>
      </p:grpSpPr>
      <p:sp>
        <p:nvSpPr>
          <p:cNvPr id="236" name="Google Shape;236;g24f9a922832_0_59:notes">
            <a:extLst>
              <a:ext uri="{FF2B5EF4-FFF2-40B4-BE49-F238E27FC236}">
                <a16:creationId xmlns:a16="http://schemas.microsoft.com/office/drawing/2014/main" id="{B66CBA89-E35A-0B78-4DA9-03C4302E89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f9a922832_0_59:notes">
            <a:extLst>
              <a:ext uri="{FF2B5EF4-FFF2-40B4-BE49-F238E27FC236}">
                <a16:creationId xmlns:a16="http://schemas.microsoft.com/office/drawing/2014/main" id="{58BA3B0C-4003-C684-9939-F3D3A85A86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31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a:extLst>
            <a:ext uri="{FF2B5EF4-FFF2-40B4-BE49-F238E27FC236}">
              <a16:creationId xmlns:a16="http://schemas.microsoft.com/office/drawing/2014/main" id="{C42F174A-63E5-0AA8-71F5-8381E5B54CF6}"/>
            </a:ext>
          </a:extLst>
        </p:cNvPr>
        <p:cNvGrpSpPr/>
        <p:nvPr/>
      </p:nvGrpSpPr>
      <p:grpSpPr>
        <a:xfrm>
          <a:off x="0" y="0"/>
          <a:ext cx="0" cy="0"/>
          <a:chOff x="0" y="0"/>
          <a:chExt cx="0" cy="0"/>
        </a:xfrm>
      </p:grpSpPr>
      <p:sp>
        <p:nvSpPr>
          <p:cNvPr id="550" name="Google Shape;550;g24cf709472d_0_33:notes">
            <a:extLst>
              <a:ext uri="{FF2B5EF4-FFF2-40B4-BE49-F238E27FC236}">
                <a16:creationId xmlns:a16="http://schemas.microsoft.com/office/drawing/2014/main" id="{420FD9B5-2E52-6488-E4E2-6D52393D69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4cf709472d_0_33:notes">
            <a:extLst>
              <a:ext uri="{FF2B5EF4-FFF2-40B4-BE49-F238E27FC236}">
                <a16:creationId xmlns:a16="http://schemas.microsoft.com/office/drawing/2014/main" id="{7FC02F4D-9A23-317E-A971-184494C6BA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729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a:extLst>
            <a:ext uri="{FF2B5EF4-FFF2-40B4-BE49-F238E27FC236}">
              <a16:creationId xmlns:a16="http://schemas.microsoft.com/office/drawing/2014/main" id="{42947C91-3B82-CC31-0F8F-8A7A3CD73A09}"/>
            </a:ext>
          </a:extLst>
        </p:cNvPr>
        <p:cNvGrpSpPr/>
        <p:nvPr/>
      </p:nvGrpSpPr>
      <p:grpSpPr>
        <a:xfrm>
          <a:off x="0" y="0"/>
          <a:ext cx="0" cy="0"/>
          <a:chOff x="0" y="0"/>
          <a:chExt cx="0" cy="0"/>
        </a:xfrm>
      </p:grpSpPr>
      <p:sp>
        <p:nvSpPr>
          <p:cNvPr id="550" name="Google Shape;550;g24cf709472d_0_33:notes">
            <a:extLst>
              <a:ext uri="{FF2B5EF4-FFF2-40B4-BE49-F238E27FC236}">
                <a16:creationId xmlns:a16="http://schemas.microsoft.com/office/drawing/2014/main" id="{04B0B3A0-C757-7037-F106-D719C93A23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4cf709472d_0_33:notes">
            <a:extLst>
              <a:ext uri="{FF2B5EF4-FFF2-40B4-BE49-F238E27FC236}">
                <a16:creationId xmlns:a16="http://schemas.microsoft.com/office/drawing/2014/main" id="{C883D7B0-EA26-53AD-066F-D98A790B07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05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a:extLst>
            <a:ext uri="{FF2B5EF4-FFF2-40B4-BE49-F238E27FC236}">
              <a16:creationId xmlns:a16="http://schemas.microsoft.com/office/drawing/2014/main" id="{DE91AEC8-087B-014B-5BEC-F630F37BE619}"/>
            </a:ext>
          </a:extLst>
        </p:cNvPr>
        <p:cNvGrpSpPr/>
        <p:nvPr/>
      </p:nvGrpSpPr>
      <p:grpSpPr>
        <a:xfrm>
          <a:off x="0" y="0"/>
          <a:ext cx="0" cy="0"/>
          <a:chOff x="0" y="0"/>
          <a:chExt cx="0" cy="0"/>
        </a:xfrm>
      </p:grpSpPr>
      <p:sp>
        <p:nvSpPr>
          <p:cNvPr id="808" name="Google Shape;808;g24cf709472d_0_93:notes">
            <a:extLst>
              <a:ext uri="{FF2B5EF4-FFF2-40B4-BE49-F238E27FC236}">
                <a16:creationId xmlns:a16="http://schemas.microsoft.com/office/drawing/2014/main" id="{A66DA765-17A9-C808-4AC2-5EF6552B6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4cf709472d_0_93:notes">
            <a:extLst>
              <a:ext uri="{FF2B5EF4-FFF2-40B4-BE49-F238E27FC236}">
                <a16:creationId xmlns:a16="http://schemas.microsoft.com/office/drawing/2014/main" id="{41A4D158-52B8-446B-2348-4246411FE9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375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41FBE750-545E-829F-C91D-B67D12A17128}"/>
            </a:ext>
          </a:extLst>
        </p:cNvPr>
        <p:cNvGrpSpPr/>
        <p:nvPr/>
      </p:nvGrpSpPr>
      <p:grpSpPr>
        <a:xfrm>
          <a:off x="0" y="0"/>
          <a:ext cx="0" cy="0"/>
          <a:chOff x="0" y="0"/>
          <a:chExt cx="0" cy="0"/>
        </a:xfrm>
      </p:grpSpPr>
      <p:sp>
        <p:nvSpPr>
          <p:cNvPr id="236" name="Google Shape;236;g24f9a922832_0_59:notes">
            <a:extLst>
              <a:ext uri="{FF2B5EF4-FFF2-40B4-BE49-F238E27FC236}">
                <a16:creationId xmlns:a16="http://schemas.microsoft.com/office/drawing/2014/main" id="{CB92268E-E89A-02A8-510B-F3F0D7881C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f9a922832_0_59:notes">
            <a:extLst>
              <a:ext uri="{FF2B5EF4-FFF2-40B4-BE49-F238E27FC236}">
                <a16:creationId xmlns:a16="http://schemas.microsoft.com/office/drawing/2014/main" id="{600EDE5A-20B7-506D-BC2C-6B262070BD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998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886E6BA1-7849-15FB-3CA9-FFFB084FAC69}"/>
            </a:ext>
          </a:extLst>
        </p:cNvPr>
        <p:cNvGrpSpPr/>
        <p:nvPr/>
      </p:nvGrpSpPr>
      <p:grpSpPr>
        <a:xfrm>
          <a:off x="0" y="0"/>
          <a:ext cx="0" cy="0"/>
          <a:chOff x="0" y="0"/>
          <a:chExt cx="0" cy="0"/>
        </a:xfrm>
      </p:grpSpPr>
      <p:sp>
        <p:nvSpPr>
          <p:cNvPr id="881" name="Google Shape;881;g24cf709472d_0_101:notes">
            <a:extLst>
              <a:ext uri="{FF2B5EF4-FFF2-40B4-BE49-F238E27FC236}">
                <a16:creationId xmlns:a16="http://schemas.microsoft.com/office/drawing/2014/main" id="{7009D02E-5EE1-8A3E-9239-BEE77F45AB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4cf709472d_0_101:notes">
            <a:extLst>
              <a:ext uri="{FF2B5EF4-FFF2-40B4-BE49-F238E27FC236}">
                <a16:creationId xmlns:a16="http://schemas.microsoft.com/office/drawing/2014/main" id="{DEC2F79D-307D-53BE-BBAB-F8F36C59AE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28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a:extLst>
            <a:ext uri="{FF2B5EF4-FFF2-40B4-BE49-F238E27FC236}">
              <a16:creationId xmlns:a16="http://schemas.microsoft.com/office/drawing/2014/main" id="{3EFA391E-1EE4-5E1C-699E-5485ABD9D384}"/>
            </a:ext>
          </a:extLst>
        </p:cNvPr>
        <p:cNvGrpSpPr/>
        <p:nvPr/>
      </p:nvGrpSpPr>
      <p:grpSpPr>
        <a:xfrm>
          <a:off x="0" y="0"/>
          <a:ext cx="0" cy="0"/>
          <a:chOff x="0" y="0"/>
          <a:chExt cx="0" cy="0"/>
        </a:xfrm>
      </p:grpSpPr>
      <p:sp>
        <p:nvSpPr>
          <p:cNvPr id="523" name="Google Shape;523;g24cf709472d_0_21:notes">
            <a:extLst>
              <a:ext uri="{FF2B5EF4-FFF2-40B4-BE49-F238E27FC236}">
                <a16:creationId xmlns:a16="http://schemas.microsoft.com/office/drawing/2014/main" id="{D98910A8-2857-CF0F-BF99-9F7336E987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4cf709472d_0_21:notes">
            <a:extLst>
              <a:ext uri="{FF2B5EF4-FFF2-40B4-BE49-F238E27FC236}">
                <a16:creationId xmlns:a16="http://schemas.microsoft.com/office/drawing/2014/main" id="{4448E4E3-BE53-CEF9-B3D7-B6E37EB100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Artificial Intelligence, or AI, refers to the ability of machines to replicate human cognitive processes, such as learning, reasoning, and decision-making. This is achieved through sophisticated algorithms and mathematical models that analyze data to make predictions or solve problems.</a:t>
            </a:r>
          </a:p>
          <a:p>
            <a:r>
              <a:rPr lang="en-US"/>
              <a:t>High-Performance Computing (HPC), on the other hand, focuses on processing large amounts of data and performing calculations at speeds that far exceed those of conventional computers. HPC is optimized for handling computationally demanding tasks, such as large-scale mathematical operations.</a:t>
            </a:r>
          </a:p>
          <a:p>
            <a:r>
              <a:rPr lang="en-US"/>
              <a:t>When AI and HPC converge, they unlock transformative possibilities. The immense processing power provided by HPC enables AI to efficiently handle vast datasets, paving the way for advanced solutions like High-Effective Anomaly Detection. </a:t>
            </a:r>
          </a:p>
        </p:txBody>
      </p:sp>
    </p:spTree>
    <p:extLst>
      <p:ext uri="{BB962C8B-B14F-4D97-AF65-F5344CB8AC3E}">
        <p14:creationId xmlns:p14="http://schemas.microsoft.com/office/powerpoint/2010/main" val="425615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49afad247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49afad247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a:extLst>
            <a:ext uri="{FF2B5EF4-FFF2-40B4-BE49-F238E27FC236}">
              <a16:creationId xmlns:a16="http://schemas.microsoft.com/office/drawing/2014/main" id="{F6641EF8-5A58-CDA5-868B-0AA07AB6BF56}"/>
            </a:ext>
          </a:extLst>
        </p:cNvPr>
        <p:cNvGrpSpPr/>
        <p:nvPr/>
      </p:nvGrpSpPr>
      <p:grpSpPr>
        <a:xfrm>
          <a:off x="0" y="0"/>
          <a:ext cx="0" cy="0"/>
          <a:chOff x="0" y="0"/>
          <a:chExt cx="0" cy="0"/>
        </a:xfrm>
      </p:grpSpPr>
      <p:sp>
        <p:nvSpPr>
          <p:cNvPr id="273" name="Google Shape;273;g24cf709472d_0_4:notes">
            <a:extLst>
              <a:ext uri="{FF2B5EF4-FFF2-40B4-BE49-F238E27FC236}">
                <a16:creationId xmlns:a16="http://schemas.microsoft.com/office/drawing/2014/main" id="{0346EAF4-6A52-B0A7-93C0-EE30B9261E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4cf709472d_0_4:notes">
            <a:extLst>
              <a:ext uri="{FF2B5EF4-FFF2-40B4-BE49-F238E27FC236}">
                <a16:creationId xmlns:a16="http://schemas.microsoft.com/office/drawing/2014/main" id="{B8066537-E46E-A190-0899-41FBACDC2A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Anomaly detection has come a long way, evolving alongside advancements in technology and data analysis techniques. To truly appreciate the solutions we have today, it’s important to look back at how this field has developed over time. </a:t>
            </a:r>
          </a:p>
          <a:p>
            <a:pPr marL="0" lvl="0" indent="0" algn="l" rtl="0">
              <a:spcBef>
                <a:spcPts val="0"/>
              </a:spcBef>
              <a:spcAft>
                <a:spcPts val="0"/>
              </a:spcAft>
              <a:buNone/>
            </a:pPr>
            <a:r>
              <a:rPr lang="en-US"/>
              <a:t>Starting in the 1800s, with statistical methods like variance, mean, and hypothesis testing forming the foundation.</a:t>
            </a:r>
            <a:br>
              <a:rPr lang="en-US"/>
            </a:br>
            <a:r>
              <a:rPr lang="en-US"/>
              <a:t>Moving to the 1960s, where traditional machine learning techniques such as K-Nearest Neighbors (KNN), clustering, and linear regression emerged.</a:t>
            </a:r>
            <a:br>
              <a:rPr lang="en-US"/>
            </a:br>
            <a:r>
              <a:rPr lang="en-US"/>
              <a:t>Then, in the 2000s, deep learning introduced powerful tools like autoencoders and Generative Adversarial Networks (GANs).</a:t>
            </a:r>
            <a:br>
              <a:rPr lang="en-US"/>
            </a:br>
            <a:r>
              <a:rPr lang="en-US"/>
              <a:t>By the 2010s, hybrid and real-time approaches came into play, leveraging tools like Apache Kafka, </a:t>
            </a:r>
            <a:r>
              <a:rPr lang="en-US" err="1"/>
              <a:t>PySAD</a:t>
            </a:r>
            <a:r>
              <a:rPr lang="en-US"/>
              <a:t>, and COAD.</a:t>
            </a:r>
            <a:br>
              <a:rPr lang="en-US"/>
            </a:br>
            <a:r>
              <a:rPr lang="en-US"/>
              <a:t>Finally, in more recent years, High-Performance Computing has started enhancing deep learning applications for anomaly detection.</a:t>
            </a:r>
            <a:endParaRPr/>
          </a:p>
        </p:txBody>
      </p:sp>
    </p:spTree>
    <p:extLst>
      <p:ext uri="{BB962C8B-B14F-4D97-AF65-F5344CB8AC3E}">
        <p14:creationId xmlns:p14="http://schemas.microsoft.com/office/powerpoint/2010/main" val="103885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Helvetica Neue"/>
              </a:rPr>
              <a:t>Challenges AD:</a:t>
            </a:r>
            <a:br>
              <a:rPr lang="en-US">
                <a:latin typeface="Helvetica Neue"/>
              </a:rPr>
            </a:br>
            <a:r>
              <a:rPr lang="fr-FR"/>
              <a:t>Big data : volume, </a:t>
            </a:r>
            <a:r>
              <a:rPr lang="fr-FR" err="1"/>
              <a:t>velocity</a:t>
            </a:r>
            <a:r>
              <a:rPr lang="fr-FR"/>
              <a:t>, </a:t>
            </a:r>
            <a:r>
              <a:rPr lang="fr-FR" err="1"/>
              <a:t>variety</a:t>
            </a:r>
            <a:endParaRPr lang="en-US" err="1">
              <a:solidFill>
                <a:srgbClr val="444444"/>
              </a:solidFill>
            </a:endParaRPr>
          </a:p>
          <a:p>
            <a:pPr marL="158750" indent="0">
              <a:buNone/>
            </a:pPr>
            <a:r>
              <a:rPr lang="fr-FR"/>
              <a:t>  </a:t>
            </a:r>
            <a:r>
              <a:rPr lang="fr-FR" err="1"/>
              <a:t>Preprocessing</a:t>
            </a:r>
            <a:r>
              <a:rPr lang="fr-FR"/>
              <a:t> : </a:t>
            </a:r>
            <a:r>
              <a:rPr lang="fr-FR" err="1"/>
              <a:t>cleaning</a:t>
            </a:r>
            <a:r>
              <a:rPr lang="fr-FR"/>
              <a:t>, transformation, </a:t>
            </a:r>
            <a:r>
              <a:rPr lang="fr-FR" err="1"/>
              <a:t>features</a:t>
            </a:r>
            <a:r>
              <a:rPr lang="fr-FR"/>
              <a:t> engineering, </a:t>
            </a:r>
            <a:r>
              <a:rPr lang="fr-FR" err="1"/>
              <a:t>normalization</a:t>
            </a:r>
            <a:br>
              <a:rPr lang="fr-FR"/>
            </a:br>
            <a:r>
              <a:rPr lang="fr-FR"/>
              <a:t>  Data nature : </a:t>
            </a:r>
            <a:r>
              <a:rPr lang="fr-FR" err="1"/>
              <a:t>imbalanced</a:t>
            </a:r>
            <a:r>
              <a:rPr lang="fr-FR"/>
              <a:t>, </a:t>
            </a:r>
            <a:r>
              <a:rPr lang="fr-FR" err="1"/>
              <a:t>dynamic</a:t>
            </a:r>
            <a:r>
              <a:rPr lang="fr-FR"/>
              <a:t>, noise, </a:t>
            </a:r>
            <a:r>
              <a:rPr lang="fr-FR" err="1"/>
              <a:t>complexity</a:t>
            </a:r>
            <a:endParaRPr lang="fr-FR">
              <a:solidFill>
                <a:srgbClr val="444444"/>
              </a:solidFill>
            </a:endParaRPr>
          </a:p>
          <a:p>
            <a:pPr marL="158750" indent="0">
              <a:buNone/>
            </a:pPr>
            <a:r>
              <a:rPr lang="fr-FR"/>
              <a:t>  AD for BD : </a:t>
            </a:r>
            <a:r>
              <a:rPr lang="fr-FR" err="1"/>
              <a:t>scalability</a:t>
            </a:r>
            <a:r>
              <a:rPr lang="fr-FR"/>
              <a:t>, </a:t>
            </a:r>
            <a:r>
              <a:rPr lang="fr-FR" err="1"/>
              <a:t>efficiency</a:t>
            </a:r>
            <a:r>
              <a:rPr lang="fr-FR"/>
              <a:t>, </a:t>
            </a:r>
            <a:r>
              <a:rPr lang="fr-FR" err="1"/>
              <a:t>distributed</a:t>
            </a:r>
            <a:r>
              <a:rPr lang="fr-FR"/>
              <a:t> </a:t>
            </a:r>
            <a:r>
              <a:rPr lang="fr-FR" err="1"/>
              <a:t>computing</a:t>
            </a:r>
            <a:r>
              <a:rPr lang="fr-FR"/>
              <a:t>, real time </a:t>
            </a:r>
            <a:r>
              <a:rPr lang="fr-FR" err="1"/>
              <a:t>detection</a:t>
            </a:r>
            <a:endParaRPr lang="en-US"/>
          </a:p>
          <a:p>
            <a:r>
              <a:rPr lang="en-US">
                <a:effectLst/>
                <a:latin typeface="Helvetica Neue"/>
              </a:rPr>
              <a:t>To improve AD with HPC, we need to change how we think about and design AD. Instead of following traditional step-by-step methods, we should focus on parallel processing. HPC is more than just a tool for managing resources—it reshapes how AD works.  </a:t>
            </a:r>
            <a:endParaRPr lang="en-US">
              <a:latin typeface="Helvetica Neue"/>
            </a:endParaRPr>
          </a:p>
          <a:p>
            <a:r>
              <a:rPr lang="en-US">
                <a:effectLst/>
                <a:latin typeface="Helvetica Neue" panose="02000503000000020004" pitchFamily="2" charset="0"/>
              </a:rPr>
              <a:t>By dividing AD tasks into smaller parts that run at the same time on different processors, HPC makes better use of resources, speeds up analysis, and improves efficiency.</a:t>
            </a:r>
          </a:p>
        </p:txBody>
      </p:sp>
    </p:spTree>
    <p:extLst>
      <p:ext uri="{BB962C8B-B14F-4D97-AF65-F5344CB8AC3E}">
        <p14:creationId xmlns:p14="http://schemas.microsoft.com/office/powerpoint/2010/main" val="325290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E4970A89-C720-9EB2-15AB-A5632B67D3B1}"/>
            </a:ext>
          </a:extLst>
        </p:cNvPr>
        <p:cNvGrpSpPr/>
        <p:nvPr/>
      </p:nvGrpSpPr>
      <p:grpSpPr>
        <a:xfrm>
          <a:off x="0" y="0"/>
          <a:ext cx="0" cy="0"/>
          <a:chOff x="0" y="0"/>
          <a:chExt cx="0" cy="0"/>
        </a:xfrm>
      </p:grpSpPr>
      <p:sp>
        <p:nvSpPr>
          <p:cNvPr id="236" name="Google Shape;236;g24f9a922832_0_59:notes">
            <a:extLst>
              <a:ext uri="{FF2B5EF4-FFF2-40B4-BE49-F238E27FC236}">
                <a16:creationId xmlns:a16="http://schemas.microsoft.com/office/drawing/2014/main" id="{ABB7E5EE-E58F-234E-2F2B-F78E99CC8C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f9a922832_0_59:notes">
            <a:extLst>
              <a:ext uri="{FF2B5EF4-FFF2-40B4-BE49-F238E27FC236}">
                <a16:creationId xmlns:a16="http://schemas.microsoft.com/office/drawing/2014/main" id="{23E7D345-AA3B-EF89-F1F8-C4E3D591F9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72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7B4FAE4A-BA70-EDE7-E9DF-94D9C00D1CDF}"/>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7C276292-51F1-4E0A-BAE2-66ECF84473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6BCCDA4D-A210-22E5-47D2-FE305D4D37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89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A87DF68-7C6A-9982-FE40-744637EF5553}"/>
            </a:ext>
          </a:extLst>
        </p:cNvPr>
        <p:cNvGrpSpPr/>
        <p:nvPr/>
      </p:nvGrpSpPr>
      <p:grpSpPr>
        <a:xfrm>
          <a:off x="0" y="0"/>
          <a:ext cx="0" cy="0"/>
          <a:chOff x="0" y="0"/>
          <a:chExt cx="0" cy="0"/>
        </a:xfrm>
      </p:grpSpPr>
      <p:sp>
        <p:nvSpPr>
          <p:cNvPr id="126" name="Google Shape;126;gfdc8be9f5f_0_13:notes">
            <a:extLst>
              <a:ext uri="{FF2B5EF4-FFF2-40B4-BE49-F238E27FC236}">
                <a16:creationId xmlns:a16="http://schemas.microsoft.com/office/drawing/2014/main" id="{741543C0-ED2C-0284-DB92-EBEB1B6F57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dc8be9f5f_0_13:notes">
            <a:extLst>
              <a:ext uri="{FF2B5EF4-FFF2-40B4-BE49-F238E27FC236}">
                <a16:creationId xmlns:a16="http://schemas.microsoft.com/office/drawing/2014/main" id="{DEB0CF58-2179-7270-DA04-7D68083140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849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mt="8000"/>
          </a:blip>
          <a:srcRect t="31512" b="12285"/>
          <a:stretch/>
        </p:blipFill>
        <p:spPr>
          <a:xfrm>
            <a:off x="0" y="0"/>
            <a:ext cx="9144000" cy="5143501"/>
          </a:xfrm>
          <a:prstGeom prst="rect">
            <a:avLst/>
          </a:prstGeom>
          <a:noFill/>
          <a:ln>
            <a:noFill/>
          </a:ln>
        </p:spPr>
      </p:pic>
      <p:grpSp>
        <p:nvGrpSpPr>
          <p:cNvPr id="19" name="Google Shape;19;p3"/>
          <p:cNvGrpSpPr/>
          <p:nvPr/>
        </p:nvGrpSpPr>
        <p:grpSpPr>
          <a:xfrm>
            <a:off x="0" y="-4800"/>
            <a:ext cx="9164525" cy="5160657"/>
            <a:chOff x="0" y="-4800"/>
            <a:chExt cx="9164525" cy="5148301"/>
          </a:xfrm>
        </p:grpSpPr>
        <p:pic>
          <p:nvPicPr>
            <p:cNvPr id="20" name="Google Shape;20;p3"/>
            <p:cNvPicPr preferRelativeResize="0"/>
            <p:nvPr/>
          </p:nvPicPr>
          <p:blipFill>
            <a:blip r:embed="rId3">
              <a:alphaModFix amt="9000"/>
            </a:blip>
            <a:stretch>
              <a:fillRect/>
            </a:stretch>
          </p:blipFill>
          <p:spPr>
            <a:xfrm>
              <a:off x="1" y="0"/>
              <a:ext cx="9164524" cy="5143501"/>
            </a:xfrm>
            <a:prstGeom prst="rect">
              <a:avLst/>
            </a:prstGeom>
            <a:noFill/>
            <a:ln>
              <a:noFill/>
            </a:ln>
          </p:spPr>
        </p:pic>
        <p:sp>
          <p:nvSpPr>
            <p:cNvPr id="21" name="Google Shape;21;p3"/>
            <p:cNvSpPr/>
            <p:nvPr/>
          </p:nvSpPr>
          <p:spPr>
            <a:xfrm>
              <a:off x="0" y="-4800"/>
              <a:ext cx="9144000" cy="5143500"/>
            </a:xfrm>
            <a:prstGeom prst="frame">
              <a:avLst>
                <a:gd name="adj1" fmla="val 21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flipH="1">
            <a:off x="721075" y="2763067"/>
            <a:ext cx="4737900" cy="9411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flipH="1">
            <a:off x="721073" y="1675192"/>
            <a:ext cx="1893900" cy="941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721073" y="3645366"/>
            <a:ext cx="4737900" cy="356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Font typeface="Amiko SemiBold"/>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25" name="Google Shape;25;p3"/>
          <p:cNvCxnSpPr/>
          <p:nvPr/>
        </p:nvCxnSpPr>
        <p:spPr>
          <a:xfrm>
            <a:off x="8430775" y="-131100"/>
            <a:ext cx="0" cy="5405700"/>
          </a:xfrm>
          <a:prstGeom prst="straightConnector1">
            <a:avLst/>
          </a:prstGeom>
          <a:noFill/>
          <a:ln w="9525" cap="flat" cmpd="sng">
            <a:solidFill>
              <a:schemeClr val="lt1"/>
            </a:solidFill>
            <a:prstDash val="solid"/>
            <a:round/>
            <a:headEnd type="none" w="med" len="med"/>
            <a:tailEnd type="none" w="med" len="med"/>
          </a:ln>
        </p:spPr>
      </p:cxnSp>
      <p:cxnSp>
        <p:nvCxnSpPr>
          <p:cNvPr id="26" name="Google Shape;26;p3"/>
          <p:cNvCxnSpPr/>
          <p:nvPr/>
        </p:nvCxnSpPr>
        <p:spPr>
          <a:xfrm>
            <a:off x="925" y="539500"/>
            <a:ext cx="92778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grpSp>
        <p:nvGrpSpPr>
          <p:cNvPr id="36" name="Google Shape;36;p5"/>
          <p:cNvGrpSpPr/>
          <p:nvPr/>
        </p:nvGrpSpPr>
        <p:grpSpPr>
          <a:xfrm>
            <a:off x="0" y="-4800"/>
            <a:ext cx="9164525" cy="5160657"/>
            <a:chOff x="0" y="-4800"/>
            <a:chExt cx="9164525" cy="5148301"/>
          </a:xfrm>
        </p:grpSpPr>
        <p:pic>
          <p:nvPicPr>
            <p:cNvPr id="37" name="Google Shape;37;p5"/>
            <p:cNvPicPr preferRelativeResize="0"/>
            <p:nvPr/>
          </p:nvPicPr>
          <p:blipFill>
            <a:blip r:embed="rId2">
              <a:alphaModFix amt="9000"/>
            </a:blip>
            <a:stretch>
              <a:fillRect/>
            </a:stretch>
          </p:blipFill>
          <p:spPr>
            <a:xfrm>
              <a:off x="1" y="0"/>
              <a:ext cx="9164524" cy="5143501"/>
            </a:xfrm>
            <a:prstGeom prst="rect">
              <a:avLst/>
            </a:prstGeom>
            <a:noFill/>
            <a:ln>
              <a:noFill/>
            </a:ln>
          </p:spPr>
        </p:pic>
        <p:sp>
          <p:nvSpPr>
            <p:cNvPr id="38" name="Google Shape;38;p5"/>
            <p:cNvSpPr/>
            <p:nvPr/>
          </p:nvSpPr>
          <p:spPr>
            <a:xfrm>
              <a:off x="0" y="-4800"/>
              <a:ext cx="9144000" cy="5143500"/>
            </a:xfrm>
            <a:prstGeom prst="frame">
              <a:avLst>
                <a:gd name="adj1" fmla="val 21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5"/>
          <p:cNvSpPr txBox="1">
            <a:spLocks noGrp="1"/>
          </p:cNvSpPr>
          <p:nvPr>
            <p:ph type="subTitle" idx="1"/>
          </p:nvPr>
        </p:nvSpPr>
        <p:spPr>
          <a:xfrm>
            <a:off x="720000" y="1684723"/>
            <a:ext cx="3852000" cy="49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Font typeface="Bebas Neue"/>
              <a:buNone/>
              <a:defRPr sz="2000" b="1">
                <a:solidFill>
                  <a:schemeClr val="lt2"/>
                </a:solidFill>
                <a:latin typeface="Jura"/>
                <a:ea typeface="Jura"/>
                <a:cs typeface="Jura"/>
                <a:sym typeface="Jura"/>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0" name="Google Shape;40;p5"/>
          <p:cNvSpPr txBox="1">
            <a:spLocks noGrp="1"/>
          </p:cNvSpPr>
          <p:nvPr>
            <p:ph type="subTitle" idx="2"/>
          </p:nvPr>
        </p:nvSpPr>
        <p:spPr>
          <a:xfrm>
            <a:off x="720000" y="2029763"/>
            <a:ext cx="3852000" cy="257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Clr>
                <a:srgbClr val="333333"/>
              </a:buClr>
              <a:buSzPts val="1400"/>
              <a:buFont typeface="Lato"/>
              <a:buChar char="○"/>
              <a:defRPr/>
            </a:lvl2pPr>
            <a:lvl3pPr lvl="2" algn="ctr" rtl="0">
              <a:lnSpc>
                <a:spcPct val="100000"/>
              </a:lnSpc>
              <a:spcBef>
                <a:spcPts val="0"/>
              </a:spcBef>
              <a:spcAft>
                <a:spcPts val="0"/>
              </a:spcAft>
              <a:buClr>
                <a:srgbClr val="333333"/>
              </a:buClr>
              <a:buSzPts val="1400"/>
              <a:buFont typeface="Lato"/>
              <a:buChar char="■"/>
              <a:defRPr/>
            </a:lvl3pPr>
            <a:lvl4pPr lvl="3" algn="ctr" rtl="0">
              <a:lnSpc>
                <a:spcPct val="100000"/>
              </a:lnSpc>
              <a:spcBef>
                <a:spcPts val="0"/>
              </a:spcBef>
              <a:spcAft>
                <a:spcPts val="0"/>
              </a:spcAft>
              <a:buClr>
                <a:srgbClr val="333333"/>
              </a:buClr>
              <a:buSzPts val="1400"/>
              <a:buFont typeface="Lato"/>
              <a:buChar char="●"/>
              <a:defRPr/>
            </a:lvl4pPr>
            <a:lvl5pPr lvl="4" algn="ctr" rtl="0">
              <a:lnSpc>
                <a:spcPct val="100000"/>
              </a:lnSpc>
              <a:spcBef>
                <a:spcPts val="0"/>
              </a:spcBef>
              <a:spcAft>
                <a:spcPts val="0"/>
              </a:spcAft>
              <a:buClr>
                <a:srgbClr val="333333"/>
              </a:buClr>
              <a:buSzPts val="1400"/>
              <a:buFont typeface="Lato"/>
              <a:buChar char="○"/>
              <a:defRPr/>
            </a:lvl5pPr>
            <a:lvl6pPr lvl="5" algn="ctr" rtl="0">
              <a:lnSpc>
                <a:spcPct val="100000"/>
              </a:lnSpc>
              <a:spcBef>
                <a:spcPts val="0"/>
              </a:spcBef>
              <a:spcAft>
                <a:spcPts val="0"/>
              </a:spcAft>
              <a:buClr>
                <a:srgbClr val="333333"/>
              </a:buClr>
              <a:buSzPts val="1400"/>
              <a:buFont typeface="Lato"/>
              <a:buChar char="■"/>
              <a:defRPr/>
            </a:lvl6pPr>
            <a:lvl7pPr lvl="6" algn="ctr" rtl="0">
              <a:lnSpc>
                <a:spcPct val="100000"/>
              </a:lnSpc>
              <a:spcBef>
                <a:spcPts val="0"/>
              </a:spcBef>
              <a:spcAft>
                <a:spcPts val="0"/>
              </a:spcAft>
              <a:buClr>
                <a:srgbClr val="333333"/>
              </a:buClr>
              <a:buSzPts val="1400"/>
              <a:buFont typeface="Lato"/>
              <a:buChar char="●"/>
              <a:defRPr/>
            </a:lvl7pPr>
            <a:lvl8pPr lvl="7" algn="ctr" rtl="0">
              <a:lnSpc>
                <a:spcPct val="100000"/>
              </a:lnSpc>
              <a:spcBef>
                <a:spcPts val="0"/>
              </a:spcBef>
              <a:spcAft>
                <a:spcPts val="0"/>
              </a:spcAft>
              <a:buClr>
                <a:srgbClr val="333333"/>
              </a:buClr>
              <a:buSzPts val="1400"/>
              <a:buFont typeface="Lato"/>
              <a:buChar char="○"/>
              <a:defRPr/>
            </a:lvl8pPr>
            <a:lvl9pPr lvl="8" algn="ctr" rtl="0">
              <a:lnSpc>
                <a:spcPct val="100000"/>
              </a:lnSpc>
              <a:spcBef>
                <a:spcPts val="0"/>
              </a:spcBef>
              <a:spcAft>
                <a:spcPts val="0"/>
              </a:spcAft>
              <a:buClr>
                <a:srgbClr val="333333"/>
              </a:buClr>
              <a:buSzPts val="1400"/>
              <a:buFont typeface="Lato"/>
              <a:buChar char="■"/>
              <a:defRPr/>
            </a:lvl9pPr>
          </a:lstStyle>
          <a:p>
            <a:endParaRPr/>
          </a:p>
        </p:txBody>
      </p:sp>
      <p:sp>
        <p:nvSpPr>
          <p:cNvPr id="41" name="Google Shape;41;p5"/>
          <p:cNvSpPr txBox="1">
            <a:spLocks noGrp="1"/>
          </p:cNvSpPr>
          <p:nvPr>
            <p:ph type="subTitle" idx="3"/>
          </p:nvPr>
        </p:nvSpPr>
        <p:spPr>
          <a:xfrm>
            <a:off x="4572000" y="1684723"/>
            <a:ext cx="3852000" cy="49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Font typeface="Bebas Neue"/>
              <a:buNone/>
              <a:defRPr sz="2000" b="1">
                <a:solidFill>
                  <a:schemeClr val="lt2"/>
                </a:solidFill>
                <a:latin typeface="Jura"/>
                <a:ea typeface="Jura"/>
                <a:cs typeface="Jura"/>
                <a:sym typeface="Jura"/>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 name="Google Shape;42;p5"/>
          <p:cNvSpPr txBox="1">
            <a:spLocks noGrp="1"/>
          </p:cNvSpPr>
          <p:nvPr>
            <p:ph type="subTitle" idx="4"/>
          </p:nvPr>
        </p:nvSpPr>
        <p:spPr>
          <a:xfrm>
            <a:off x="4572000" y="2029374"/>
            <a:ext cx="3852000" cy="2586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Clr>
                <a:srgbClr val="333333"/>
              </a:buClr>
              <a:buSzPts val="2800"/>
              <a:buFont typeface="Lato"/>
              <a:buChar char="○"/>
              <a:defRPr/>
            </a:lvl2pPr>
            <a:lvl3pPr lvl="2" algn="ctr" rtl="0">
              <a:lnSpc>
                <a:spcPct val="100000"/>
              </a:lnSpc>
              <a:spcBef>
                <a:spcPts val="0"/>
              </a:spcBef>
              <a:spcAft>
                <a:spcPts val="0"/>
              </a:spcAft>
              <a:buClr>
                <a:srgbClr val="333333"/>
              </a:buClr>
              <a:buSzPts val="2800"/>
              <a:buFont typeface="Lato"/>
              <a:buChar char="■"/>
              <a:defRPr/>
            </a:lvl3pPr>
            <a:lvl4pPr lvl="3" algn="ctr" rtl="0">
              <a:lnSpc>
                <a:spcPct val="100000"/>
              </a:lnSpc>
              <a:spcBef>
                <a:spcPts val="0"/>
              </a:spcBef>
              <a:spcAft>
                <a:spcPts val="0"/>
              </a:spcAft>
              <a:buClr>
                <a:srgbClr val="333333"/>
              </a:buClr>
              <a:buSzPts val="2800"/>
              <a:buFont typeface="Lato"/>
              <a:buChar char="●"/>
              <a:defRPr/>
            </a:lvl4pPr>
            <a:lvl5pPr lvl="4" algn="ctr" rtl="0">
              <a:lnSpc>
                <a:spcPct val="100000"/>
              </a:lnSpc>
              <a:spcBef>
                <a:spcPts val="0"/>
              </a:spcBef>
              <a:spcAft>
                <a:spcPts val="0"/>
              </a:spcAft>
              <a:buClr>
                <a:srgbClr val="333333"/>
              </a:buClr>
              <a:buSzPts val="2800"/>
              <a:buFont typeface="Lato"/>
              <a:buChar char="○"/>
              <a:defRPr/>
            </a:lvl5pPr>
            <a:lvl6pPr lvl="5" algn="ctr" rtl="0">
              <a:lnSpc>
                <a:spcPct val="100000"/>
              </a:lnSpc>
              <a:spcBef>
                <a:spcPts val="0"/>
              </a:spcBef>
              <a:spcAft>
                <a:spcPts val="0"/>
              </a:spcAft>
              <a:buClr>
                <a:srgbClr val="333333"/>
              </a:buClr>
              <a:buSzPts val="2800"/>
              <a:buFont typeface="Lato"/>
              <a:buChar char="■"/>
              <a:defRPr/>
            </a:lvl6pPr>
            <a:lvl7pPr lvl="6" algn="ctr" rtl="0">
              <a:lnSpc>
                <a:spcPct val="100000"/>
              </a:lnSpc>
              <a:spcBef>
                <a:spcPts val="0"/>
              </a:spcBef>
              <a:spcAft>
                <a:spcPts val="0"/>
              </a:spcAft>
              <a:buClr>
                <a:srgbClr val="333333"/>
              </a:buClr>
              <a:buSzPts val="2800"/>
              <a:buFont typeface="Lato"/>
              <a:buChar char="●"/>
              <a:defRPr/>
            </a:lvl7pPr>
            <a:lvl8pPr lvl="7" algn="ctr" rtl="0">
              <a:lnSpc>
                <a:spcPct val="100000"/>
              </a:lnSpc>
              <a:spcBef>
                <a:spcPts val="0"/>
              </a:spcBef>
              <a:spcAft>
                <a:spcPts val="0"/>
              </a:spcAft>
              <a:buClr>
                <a:srgbClr val="333333"/>
              </a:buClr>
              <a:buSzPts val="2800"/>
              <a:buFont typeface="Lato"/>
              <a:buChar char="○"/>
              <a:defRPr/>
            </a:lvl8pPr>
            <a:lvl9pPr lvl="8" algn="ctr" rtl="0">
              <a:lnSpc>
                <a:spcPct val="100000"/>
              </a:lnSpc>
              <a:spcBef>
                <a:spcPts val="0"/>
              </a:spcBef>
              <a:spcAft>
                <a:spcPts val="0"/>
              </a:spcAft>
              <a:buClr>
                <a:srgbClr val="333333"/>
              </a:buClr>
              <a:buSzPts val="2800"/>
              <a:buFont typeface="Lato"/>
              <a:buChar char="■"/>
              <a:defRPr/>
            </a:lvl9pPr>
          </a:lstStyle>
          <a:p>
            <a:endParaRPr/>
          </a:p>
        </p:txBody>
      </p:sp>
      <p:sp>
        <p:nvSpPr>
          <p:cNvPr id="43" name="Google Shape;43;p5"/>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4" name="Google Shape;44;p5"/>
          <p:cNvCxnSpPr/>
          <p:nvPr/>
        </p:nvCxnSpPr>
        <p:spPr>
          <a:xfrm>
            <a:off x="8430775" y="-131100"/>
            <a:ext cx="0" cy="5405700"/>
          </a:xfrm>
          <a:prstGeom prst="straightConnector1">
            <a:avLst/>
          </a:prstGeom>
          <a:noFill/>
          <a:ln w="9525" cap="flat" cmpd="sng">
            <a:solidFill>
              <a:schemeClr val="lt1"/>
            </a:solidFill>
            <a:prstDash val="solid"/>
            <a:round/>
            <a:headEnd type="none" w="med" len="med"/>
            <a:tailEnd type="none" w="med" len="med"/>
          </a:ln>
        </p:spPr>
      </p:cxnSp>
      <p:cxnSp>
        <p:nvCxnSpPr>
          <p:cNvPr id="45" name="Google Shape;45;p5"/>
          <p:cNvCxnSpPr/>
          <p:nvPr/>
        </p:nvCxnSpPr>
        <p:spPr>
          <a:xfrm>
            <a:off x="925" y="539500"/>
            <a:ext cx="92778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grpSp>
        <p:nvGrpSpPr>
          <p:cNvPr id="47" name="Google Shape;47;p6"/>
          <p:cNvGrpSpPr/>
          <p:nvPr/>
        </p:nvGrpSpPr>
        <p:grpSpPr>
          <a:xfrm>
            <a:off x="0" y="-4800"/>
            <a:ext cx="9164525" cy="5160657"/>
            <a:chOff x="0" y="-4800"/>
            <a:chExt cx="9164525" cy="5148301"/>
          </a:xfrm>
        </p:grpSpPr>
        <p:pic>
          <p:nvPicPr>
            <p:cNvPr id="48" name="Google Shape;48;p6"/>
            <p:cNvPicPr preferRelativeResize="0"/>
            <p:nvPr/>
          </p:nvPicPr>
          <p:blipFill>
            <a:blip r:embed="rId2">
              <a:alphaModFix amt="9000"/>
            </a:blip>
            <a:stretch>
              <a:fillRect/>
            </a:stretch>
          </p:blipFill>
          <p:spPr>
            <a:xfrm>
              <a:off x="1" y="0"/>
              <a:ext cx="9164524" cy="5143501"/>
            </a:xfrm>
            <a:prstGeom prst="rect">
              <a:avLst/>
            </a:prstGeom>
            <a:noFill/>
            <a:ln>
              <a:noFill/>
            </a:ln>
          </p:spPr>
        </p:pic>
        <p:sp>
          <p:nvSpPr>
            <p:cNvPr id="49" name="Google Shape;49;p6"/>
            <p:cNvSpPr/>
            <p:nvPr/>
          </p:nvSpPr>
          <p:spPr>
            <a:xfrm>
              <a:off x="0" y="-4800"/>
              <a:ext cx="9144000" cy="5143500"/>
            </a:xfrm>
            <a:prstGeom prst="frame">
              <a:avLst>
                <a:gd name="adj1" fmla="val 21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Google Shape;50;p6"/>
          <p:cNvCxnSpPr/>
          <p:nvPr/>
        </p:nvCxnSpPr>
        <p:spPr>
          <a:xfrm>
            <a:off x="8755279" y="-131100"/>
            <a:ext cx="0" cy="5405700"/>
          </a:xfrm>
          <a:prstGeom prst="straightConnector1">
            <a:avLst/>
          </a:prstGeom>
          <a:noFill/>
          <a:ln w="9525" cap="flat" cmpd="sng">
            <a:solidFill>
              <a:schemeClr val="lt1"/>
            </a:solidFill>
            <a:prstDash val="solid"/>
            <a:round/>
            <a:headEnd type="none" w="med" len="med"/>
            <a:tailEnd type="none" w="med" len="med"/>
          </a:ln>
        </p:spPr>
      </p:cxnSp>
      <p:cxnSp>
        <p:nvCxnSpPr>
          <p:cNvPr id="51" name="Google Shape;51;p6"/>
          <p:cNvCxnSpPr/>
          <p:nvPr/>
        </p:nvCxnSpPr>
        <p:spPr>
          <a:xfrm>
            <a:off x="-19400" y="4813550"/>
            <a:ext cx="9277800" cy="0"/>
          </a:xfrm>
          <a:prstGeom prst="straightConnector1">
            <a:avLst/>
          </a:prstGeom>
          <a:noFill/>
          <a:ln w="9525" cap="flat" cmpd="sng">
            <a:solidFill>
              <a:schemeClr val="lt1"/>
            </a:solidFill>
            <a:prstDash val="solid"/>
            <a:round/>
            <a:headEnd type="none" w="med" len="med"/>
            <a:tailEnd type="none" w="med" len="med"/>
          </a:ln>
        </p:spPr>
      </p:cxnSp>
      <p:sp>
        <p:nvSpPr>
          <p:cNvPr id="52" name="Google Shape;52;p6"/>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grpSp>
        <p:nvGrpSpPr>
          <p:cNvPr id="28" name="Google Shape;28;p4"/>
          <p:cNvGrpSpPr/>
          <p:nvPr/>
        </p:nvGrpSpPr>
        <p:grpSpPr>
          <a:xfrm>
            <a:off x="0" y="-4800"/>
            <a:ext cx="9164525" cy="5160657"/>
            <a:chOff x="0" y="-4800"/>
            <a:chExt cx="9164525" cy="5148301"/>
          </a:xfrm>
        </p:grpSpPr>
        <p:pic>
          <p:nvPicPr>
            <p:cNvPr id="29" name="Google Shape;29;p4"/>
            <p:cNvPicPr preferRelativeResize="0"/>
            <p:nvPr/>
          </p:nvPicPr>
          <p:blipFill>
            <a:blip r:embed="rId2">
              <a:alphaModFix amt="9000"/>
            </a:blip>
            <a:stretch>
              <a:fillRect/>
            </a:stretch>
          </p:blipFill>
          <p:spPr>
            <a:xfrm>
              <a:off x="1" y="0"/>
              <a:ext cx="9164524" cy="5143501"/>
            </a:xfrm>
            <a:prstGeom prst="rect">
              <a:avLst/>
            </a:prstGeom>
            <a:noFill/>
            <a:ln>
              <a:noFill/>
            </a:ln>
          </p:spPr>
        </p:pic>
        <p:sp>
          <p:nvSpPr>
            <p:cNvPr id="30" name="Google Shape;30;p4"/>
            <p:cNvSpPr/>
            <p:nvPr/>
          </p:nvSpPr>
          <p:spPr>
            <a:xfrm>
              <a:off x="0" y="-4800"/>
              <a:ext cx="9144000" cy="5143500"/>
            </a:xfrm>
            <a:prstGeom prst="frame">
              <a:avLst>
                <a:gd name="adj1" fmla="val 21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body" idx="1"/>
          </p:nvPr>
        </p:nvSpPr>
        <p:spPr>
          <a:xfrm>
            <a:off x="1413300" y="1490525"/>
            <a:ext cx="6317400" cy="2120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lnSpc>
                <a:spcPct val="100000"/>
              </a:lnSpc>
              <a:spcBef>
                <a:spcPts val="0"/>
              </a:spcBef>
              <a:spcAft>
                <a:spcPts val="0"/>
              </a:spcAft>
              <a:buSzPts val="1400"/>
              <a:buChar char="○"/>
              <a:defRPr sz="1200"/>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32" name="Google Shape;32;p4"/>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3" name="Google Shape;33;p4"/>
          <p:cNvCxnSpPr/>
          <p:nvPr/>
        </p:nvCxnSpPr>
        <p:spPr>
          <a:xfrm>
            <a:off x="698750" y="-174675"/>
            <a:ext cx="0" cy="5405700"/>
          </a:xfrm>
          <a:prstGeom prst="straightConnector1">
            <a:avLst/>
          </a:prstGeom>
          <a:noFill/>
          <a:ln w="9525" cap="flat" cmpd="sng">
            <a:solidFill>
              <a:schemeClr val="lt1"/>
            </a:solidFill>
            <a:prstDash val="solid"/>
            <a:round/>
            <a:headEnd type="none" w="med" len="med"/>
            <a:tailEnd type="none" w="med" len="med"/>
          </a:ln>
        </p:spPr>
      </p:cxnSp>
      <p:cxnSp>
        <p:nvCxnSpPr>
          <p:cNvPr id="34" name="Google Shape;34;p4"/>
          <p:cNvCxnSpPr/>
          <p:nvPr/>
        </p:nvCxnSpPr>
        <p:spPr>
          <a:xfrm>
            <a:off x="-19400" y="331800"/>
            <a:ext cx="9277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57887760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a:srcRect/>
          <a:stretch>
            <a:fillRect t="-9000" b="-9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3000"/>
              <a:buFont typeface="Jura"/>
              <a:buNone/>
              <a:defRPr sz="3000" b="1">
                <a:solidFill>
                  <a:schemeClr val="dk2"/>
                </a:solidFill>
                <a:latin typeface="Jura"/>
                <a:ea typeface="Jura"/>
                <a:cs typeface="Jura"/>
                <a:sym typeface="Jura"/>
              </a:defRPr>
            </a:lvl1pPr>
            <a:lvl2pPr lvl="1"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2pPr>
            <a:lvl3pPr lvl="2"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3pPr>
            <a:lvl4pPr lvl="3"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4pPr>
            <a:lvl5pPr lvl="4"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5pPr>
            <a:lvl6pPr lvl="5"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6pPr>
            <a:lvl7pPr lvl="6"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7pPr>
            <a:lvl8pPr lvl="7"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8pPr>
            <a:lvl9pPr lvl="8" rtl="0">
              <a:lnSpc>
                <a:spcPct val="115000"/>
              </a:lnSpc>
              <a:spcBef>
                <a:spcPts val="0"/>
              </a:spcBef>
              <a:spcAft>
                <a:spcPts val="0"/>
              </a:spcAft>
              <a:buClr>
                <a:schemeClr val="lt1"/>
              </a:buClr>
              <a:buSzPts val="3000"/>
              <a:buFont typeface="Arbutus Slab"/>
              <a:buNone/>
              <a:defRPr sz="3000">
                <a:solidFill>
                  <a:schemeClr val="lt1"/>
                </a:solidFill>
                <a:latin typeface="Arbutus Slab"/>
                <a:ea typeface="Arbutus Slab"/>
                <a:cs typeface="Arbutus Slab"/>
                <a:sym typeface="Arbutus Sla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1pPr>
            <a:lvl2pPr marL="914400" lvl="1" indent="-317500" rtl="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2pPr>
            <a:lvl3pPr marL="1371600" lvl="2" indent="-317500" rtl="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3pPr>
            <a:lvl4pPr marL="1828800" lvl="3" indent="-317500" rtl="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4pPr>
            <a:lvl5pPr marL="2286000" lvl="4" indent="-317500" rtl="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5pPr>
            <a:lvl6pPr marL="2743200" lvl="5" indent="-317500" rtl="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6pPr>
            <a:lvl7pPr marL="3200400" lvl="6" indent="-317500" rtl="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7pPr>
            <a:lvl8pPr marL="3657600" lvl="7" indent="-317500" rtl="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8pPr>
            <a:lvl9pPr marL="4114800" lvl="8" indent="-317500" rtl="0">
              <a:lnSpc>
                <a:spcPct val="115000"/>
              </a:lnSpc>
              <a:spcBef>
                <a:spcPts val="1600"/>
              </a:spcBef>
              <a:spcAft>
                <a:spcPts val="1600"/>
              </a:spcAft>
              <a:buClr>
                <a:schemeClr val="lt1"/>
              </a:buClr>
              <a:buSzPts val="1400"/>
              <a:buFont typeface="Actor"/>
              <a:buChar char="■"/>
              <a:defRPr>
                <a:solidFill>
                  <a:schemeClr val="lt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62"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p16">
            <a:extLst>
              <a:ext uri="{FF2B5EF4-FFF2-40B4-BE49-F238E27FC236}">
                <a16:creationId xmlns:a16="http://schemas.microsoft.com/office/drawing/2014/main" id="{5D22F171-3056-D2D5-5E65-35A256367E8E}"/>
              </a:ext>
            </a:extLst>
          </p:cNvPr>
          <p:cNvSpPr txBox="1">
            <a:spLocks/>
          </p:cNvSpPr>
          <p:nvPr/>
        </p:nvSpPr>
        <p:spPr>
          <a:xfrm>
            <a:off x="851532" y="1401419"/>
            <a:ext cx="8088394" cy="12534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pPr algn="l">
              <a:lnSpc>
                <a:spcPct val="100000"/>
              </a:lnSpc>
            </a:pPr>
            <a:r>
              <a:rPr lang="en-US" sz="3200"/>
              <a:t>Converging AI and High-Performance Computing for Scalable and Robust Anomaly Detection</a:t>
            </a:r>
          </a:p>
        </p:txBody>
      </p:sp>
      <p:sp>
        <p:nvSpPr>
          <p:cNvPr id="5" name="Google Shape;109;p16">
            <a:extLst>
              <a:ext uri="{FF2B5EF4-FFF2-40B4-BE49-F238E27FC236}">
                <a16:creationId xmlns:a16="http://schemas.microsoft.com/office/drawing/2014/main" id="{BEBA9DAA-7767-94EB-4499-BC1CC4310187}"/>
              </a:ext>
            </a:extLst>
          </p:cNvPr>
          <p:cNvSpPr txBox="1">
            <a:spLocks/>
          </p:cNvSpPr>
          <p:nvPr/>
        </p:nvSpPr>
        <p:spPr>
          <a:xfrm>
            <a:off x="1376138" y="3128987"/>
            <a:ext cx="5973300" cy="49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solidFill>
                  <a:schemeClr val="tx1"/>
                </a:solidFill>
                <a:latin typeface="Jura"/>
                <a:ea typeface="Jura"/>
              </a:rPr>
              <a:t>Dr. Zineb ZIANI</a:t>
            </a:r>
          </a:p>
          <a:p>
            <a:pPr algn="ctr"/>
            <a:r>
              <a:rPr lang="en-US" sz="2800" b="1">
                <a:solidFill>
                  <a:schemeClr val="tx1"/>
                </a:solidFill>
                <a:latin typeface="Jura"/>
                <a:ea typeface="Jura"/>
              </a:rPr>
              <a:t>Prof. Nahid EMAD</a:t>
            </a:r>
          </a:p>
        </p:txBody>
      </p:sp>
      <p:sp>
        <p:nvSpPr>
          <p:cNvPr id="6" name="Google Shape;109;p16">
            <a:extLst>
              <a:ext uri="{FF2B5EF4-FFF2-40B4-BE49-F238E27FC236}">
                <a16:creationId xmlns:a16="http://schemas.microsoft.com/office/drawing/2014/main" id="{DBC694CA-0EE4-F105-8285-53518A3A47A0}"/>
              </a:ext>
            </a:extLst>
          </p:cNvPr>
          <p:cNvSpPr txBox="1">
            <a:spLocks/>
          </p:cNvSpPr>
          <p:nvPr/>
        </p:nvSpPr>
        <p:spPr>
          <a:xfrm>
            <a:off x="1377880" y="4113384"/>
            <a:ext cx="5973300" cy="4084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1400"/>
              <a:buFont typeface="Actor"/>
              <a:buNone/>
              <a:defRPr sz="1600" b="0" i="0" u="none" strike="noStrike" cap="none">
                <a:solidFill>
                  <a:schemeClr val="lt1"/>
                </a:solidFill>
                <a:latin typeface="Actor"/>
                <a:ea typeface="Actor"/>
                <a:cs typeface="Actor"/>
                <a:sym typeface="Actor"/>
              </a:defRPr>
            </a:lvl1pPr>
            <a:lvl2pPr marL="914400" marR="0" lvl="1"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2pPr>
            <a:lvl3pPr marL="1371600" marR="0" lvl="2"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3pPr>
            <a:lvl4pPr marL="1828800" marR="0" lvl="3"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4pPr>
            <a:lvl5pPr marL="2286000" marR="0" lvl="4"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5pPr>
            <a:lvl6pPr marL="2743200" marR="0" lvl="5"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6pPr>
            <a:lvl7pPr marL="3200400" marR="0" lvl="6"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7pPr>
            <a:lvl8pPr marL="3657600" marR="0" lvl="7"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8pPr>
            <a:lvl9pPr marL="4114800" marR="0" lvl="8" indent="-317500" algn="ctr" rtl="0">
              <a:lnSpc>
                <a:spcPct val="100000"/>
              </a:lnSpc>
              <a:spcBef>
                <a:spcPts val="0"/>
              </a:spcBef>
              <a:spcAft>
                <a:spcPts val="0"/>
              </a:spcAft>
              <a:buClr>
                <a:schemeClr val="lt1"/>
              </a:buClr>
              <a:buSzPts val="1800"/>
              <a:buFont typeface="Actor"/>
              <a:buNone/>
              <a:defRPr sz="1800" b="0" i="0" u="none" strike="noStrike" cap="none">
                <a:solidFill>
                  <a:schemeClr val="lt1"/>
                </a:solidFill>
                <a:latin typeface="Actor"/>
                <a:ea typeface="Actor"/>
                <a:cs typeface="Actor"/>
                <a:sym typeface="Actor"/>
              </a:defRPr>
            </a:lvl9pPr>
          </a:lstStyle>
          <a:p>
            <a:pPr marL="0" indent="0"/>
            <a:r>
              <a:rPr lang="en-US" dirty="0">
                <a:solidFill>
                  <a:schemeClr val="bg1">
                    <a:lumMod val="49000"/>
                  </a:schemeClr>
                </a:solidFill>
              </a:rPr>
              <a:t>June 17, 2025</a:t>
            </a:r>
          </a:p>
        </p:txBody>
      </p:sp>
      <p:sp>
        <p:nvSpPr>
          <p:cNvPr id="7" name="TextBox 6">
            <a:extLst>
              <a:ext uri="{FF2B5EF4-FFF2-40B4-BE49-F238E27FC236}">
                <a16:creationId xmlns:a16="http://schemas.microsoft.com/office/drawing/2014/main" id="{14D82A64-1B8E-A53B-370B-D7E8A45020D5}"/>
              </a:ext>
            </a:extLst>
          </p:cNvPr>
          <p:cNvSpPr txBox="1"/>
          <p:nvPr/>
        </p:nvSpPr>
        <p:spPr>
          <a:xfrm>
            <a:off x="870221" y="2654914"/>
            <a:ext cx="1778499" cy="954107"/>
          </a:xfrm>
          <a:prstGeom prst="rect">
            <a:avLst/>
          </a:prstGeom>
          <a:noFill/>
        </p:spPr>
        <p:txBody>
          <a:bodyPr wrap="square" lIns="91440" tIns="45720" rIns="91440" bIns="45720" rtlCol="0" anchor="t">
            <a:spAutoFit/>
          </a:bodyPr>
          <a:lstStyle/>
          <a:p>
            <a:r>
              <a:rPr lang="en" sz="2800" b="1">
                <a:solidFill>
                  <a:schemeClr val="bg1">
                    <a:lumMod val="49000"/>
                  </a:schemeClr>
                </a:solidFill>
                <a:latin typeface="Jura"/>
                <a:ea typeface="Jura"/>
              </a:rPr>
              <a:t>DP2E-AI</a:t>
            </a:r>
          </a:p>
          <a:p>
            <a:endParaRPr lang="en" sz="2800" b="1">
              <a:solidFill>
                <a:schemeClr val="bg1"/>
              </a:solidFill>
              <a:latin typeface="Jura"/>
              <a:ea typeface="Jura"/>
            </a:endParaRPr>
          </a:p>
        </p:txBody>
      </p:sp>
      <p:pic>
        <p:nvPicPr>
          <p:cNvPr id="2" name="Image 1" descr="Une image contenant texte, Police, Graphique, typographie&#10;&#10;Le contenu généré par l’IA peut être incorrect.">
            <a:extLst>
              <a:ext uri="{FF2B5EF4-FFF2-40B4-BE49-F238E27FC236}">
                <a16:creationId xmlns:a16="http://schemas.microsoft.com/office/drawing/2014/main" id="{179CAC76-7977-6A2D-CE31-1F3312594F16}"/>
              </a:ext>
            </a:extLst>
          </p:cNvPr>
          <p:cNvPicPr>
            <a:picLocks noChangeAspect="1"/>
          </p:cNvPicPr>
          <p:nvPr/>
        </p:nvPicPr>
        <p:blipFill>
          <a:blip r:embed="rId2"/>
          <a:stretch>
            <a:fillRect/>
          </a:stretch>
        </p:blipFill>
        <p:spPr>
          <a:xfrm>
            <a:off x="385996" y="330251"/>
            <a:ext cx="1054933" cy="454390"/>
          </a:xfrm>
          <a:prstGeom prst="rect">
            <a:avLst/>
          </a:prstGeom>
        </p:spPr>
      </p:pic>
    </p:spTree>
    <p:extLst>
      <p:ext uri="{BB962C8B-B14F-4D97-AF65-F5344CB8AC3E}">
        <p14:creationId xmlns:p14="http://schemas.microsoft.com/office/powerpoint/2010/main" val="357607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34D0D881-9AC2-78EC-F49F-6E9DD36592BF}"/>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EAEF656C-D28A-F59E-AF6E-7CCFF698FEA4}"/>
              </a:ext>
            </a:extLst>
          </p:cNvPr>
          <p:cNvSpPr txBox="1">
            <a:spLocks noGrp="1"/>
          </p:cNvSpPr>
          <p:nvPr>
            <p:ph type="title" idx="4294967295"/>
          </p:nvPr>
        </p:nvSpPr>
        <p:spPr>
          <a:xfrm>
            <a:off x="0" y="122238"/>
            <a:ext cx="7704138" cy="665162"/>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bg2"/>
                </a:solidFill>
              </a:rPr>
              <a:t>EL : Boosting</a:t>
            </a:r>
            <a:endParaRPr sz="3600" b="1">
              <a:solidFill>
                <a:schemeClr val="bg2"/>
              </a:solidFill>
            </a:endParaRPr>
          </a:p>
        </p:txBody>
      </p:sp>
      <p:sp>
        <p:nvSpPr>
          <p:cNvPr id="150" name="Rectangle 90">
            <a:extLst>
              <a:ext uri="{FF2B5EF4-FFF2-40B4-BE49-F238E27FC236}">
                <a16:creationId xmlns:a16="http://schemas.microsoft.com/office/drawing/2014/main" id="{417D8786-2C43-7C47-CF65-79071E8097EE}"/>
              </a:ext>
            </a:extLst>
          </p:cNvPr>
          <p:cNvSpPr>
            <a:spLocks noChangeArrowheads="1"/>
          </p:cNvSpPr>
          <p:nvPr/>
        </p:nvSpPr>
        <p:spPr bwMode="auto">
          <a:xfrm>
            <a:off x="105289" y="-240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sp>
        <p:nvSpPr>
          <p:cNvPr id="32" name="Rectangle : coins arrondis 174">
            <a:extLst>
              <a:ext uri="{FF2B5EF4-FFF2-40B4-BE49-F238E27FC236}">
                <a16:creationId xmlns:a16="http://schemas.microsoft.com/office/drawing/2014/main" id="{F9770A66-5673-D182-6916-8595413A0D6D}"/>
              </a:ext>
            </a:extLst>
          </p:cNvPr>
          <p:cNvSpPr/>
          <p:nvPr/>
        </p:nvSpPr>
        <p:spPr>
          <a:xfrm>
            <a:off x="1989126" y="1714698"/>
            <a:ext cx="976367" cy="970810"/>
          </a:xfrm>
          <a:prstGeom prst="roundRect">
            <a:avLst/>
          </a:prstGeom>
          <a:gradFill flip="none" rotWithShape="1">
            <a:gsLst>
              <a:gs pos="0">
                <a:schemeClr val="bg2">
                  <a:lumMod val="60000"/>
                  <a:lumOff val="40000"/>
                </a:schemeClr>
              </a:gs>
              <a:gs pos="91000">
                <a:schemeClr val="accent4">
                  <a:lumMod val="45000"/>
                  <a:lumOff val="55000"/>
                </a:schemeClr>
              </a:gs>
              <a:gs pos="100000">
                <a:schemeClr val="accent4">
                  <a:lumMod val="45000"/>
                  <a:lumOff val="55000"/>
                </a:schemeClr>
              </a:gs>
              <a:gs pos="70000">
                <a:srgbClr val="DCDCDC"/>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100">
                <a:solidFill>
                  <a:schemeClr val="tx1"/>
                </a:solidFill>
                <a:effectLst/>
                <a:latin typeface="Actor" panose="020B0503050000020004" pitchFamily="34" charset="77"/>
                <a:ea typeface="Calibri" panose="020F0502020204030204" pitchFamily="34" charset="0"/>
                <a:cs typeface="Arial" panose="020B0604020202020204" pitchFamily="34" charset="0"/>
              </a:rPr>
              <a:t>    Model 2</a:t>
            </a:r>
            <a:endParaRPr lang="en-JP" sz="11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sp>
        <p:nvSpPr>
          <p:cNvPr id="40" name="Ellipse 182">
            <a:extLst>
              <a:ext uri="{FF2B5EF4-FFF2-40B4-BE49-F238E27FC236}">
                <a16:creationId xmlns:a16="http://schemas.microsoft.com/office/drawing/2014/main" id="{9515E003-3487-F4E4-2B68-07B72F1031DE}"/>
              </a:ext>
            </a:extLst>
          </p:cNvPr>
          <p:cNvSpPr>
            <a:spLocks noChangeArrowheads="1"/>
          </p:cNvSpPr>
          <p:nvPr/>
        </p:nvSpPr>
        <p:spPr bwMode="auto">
          <a:xfrm>
            <a:off x="4254483" y="2850912"/>
            <a:ext cx="425284" cy="355759"/>
          </a:xfrm>
          <a:prstGeom prst="ellipse">
            <a:avLst/>
          </a:prstGeom>
          <a:gradFill rotWithShape="1">
            <a:gsLst>
              <a:gs pos="100000">
                <a:schemeClr val="bg2">
                  <a:lumMod val="40000"/>
                  <a:lumOff val="60000"/>
                </a:schemeClr>
              </a:gs>
              <a:gs pos="100000">
                <a:srgbClr val="FFE38C"/>
              </a:gs>
              <a:gs pos="100000">
                <a:srgbClr val="FFE38C"/>
              </a:gs>
              <a:gs pos="100000">
                <a:srgbClr val="FFECB3"/>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P3</a:t>
            </a:r>
            <a:endParaRPr kumimoji="0" lang="fr-FR" altLang="en-JP" sz="900" i="0" u="none" strike="noStrike" cap="none" normalizeH="0" baseline="0">
              <a:ln>
                <a:noFill/>
              </a:ln>
              <a:solidFill>
                <a:schemeClr val="tx1"/>
              </a:solidFill>
              <a:effectLst/>
              <a:latin typeface="Actor" panose="020B0503050000020004" pitchFamily="34" charset="77"/>
            </a:endParaRPr>
          </a:p>
        </p:txBody>
      </p:sp>
      <p:cxnSp>
        <p:nvCxnSpPr>
          <p:cNvPr id="45" name="Connecteur droit 186">
            <a:extLst>
              <a:ext uri="{FF2B5EF4-FFF2-40B4-BE49-F238E27FC236}">
                <a16:creationId xmlns:a16="http://schemas.microsoft.com/office/drawing/2014/main" id="{06C1F683-B15F-B12C-2146-6D98BFA9DB65}"/>
              </a:ext>
            </a:extLst>
          </p:cNvPr>
          <p:cNvCxnSpPr>
            <a:cxnSpLocks/>
          </p:cNvCxnSpPr>
          <p:nvPr/>
        </p:nvCxnSpPr>
        <p:spPr>
          <a:xfrm>
            <a:off x="545374" y="1335381"/>
            <a:ext cx="3961898" cy="6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necteur droit 195">
            <a:extLst>
              <a:ext uri="{FF2B5EF4-FFF2-40B4-BE49-F238E27FC236}">
                <a16:creationId xmlns:a16="http://schemas.microsoft.com/office/drawing/2014/main" id="{694E6C7C-5AD7-0EF8-4659-05328E82DE2E}"/>
              </a:ext>
            </a:extLst>
          </p:cNvPr>
          <p:cNvCxnSpPr>
            <a:cxnSpLocks/>
          </p:cNvCxnSpPr>
          <p:nvPr/>
        </p:nvCxnSpPr>
        <p:spPr>
          <a:xfrm>
            <a:off x="2467105" y="3213749"/>
            <a:ext cx="0" cy="119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necteur droit 197">
            <a:extLst>
              <a:ext uri="{FF2B5EF4-FFF2-40B4-BE49-F238E27FC236}">
                <a16:creationId xmlns:a16="http://schemas.microsoft.com/office/drawing/2014/main" id="{D9B63EEF-C735-807F-0D4C-3C037A856BBC}"/>
              </a:ext>
            </a:extLst>
          </p:cNvPr>
          <p:cNvCxnSpPr/>
          <p:nvPr/>
        </p:nvCxnSpPr>
        <p:spPr>
          <a:xfrm>
            <a:off x="4458581" y="3218769"/>
            <a:ext cx="0" cy="1122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avec flèche 198">
            <a:extLst>
              <a:ext uri="{FF2B5EF4-FFF2-40B4-BE49-F238E27FC236}">
                <a16:creationId xmlns:a16="http://schemas.microsoft.com/office/drawing/2014/main" id="{C571E115-623F-F676-014E-FFB89C092F2C}"/>
              </a:ext>
            </a:extLst>
          </p:cNvPr>
          <p:cNvCxnSpPr/>
          <p:nvPr/>
        </p:nvCxnSpPr>
        <p:spPr>
          <a:xfrm>
            <a:off x="2467105" y="3234979"/>
            <a:ext cx="0" cy="3031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199">
            <a:extLst>
              <a:ext uri="{FF2B5EF4-FFF2-40B4-BE49-F238E27FC236}">
                <a16:creationId xmlns:a16="http://schemas.microsoft.com/office/drawing/2014/main" id="{C6713D14-F542-D5CB-EED8-91B6BFDA2B83}"/>
              </a:ext>
            </a:extLst>
          </p:cNvPr>
          <p:cNvCxnSpPr/>
          <p:nvPr/>
        </p:nvCxnSpPr>
        <p:spPr>
          <a:xfrm>
            <a:off x="4904951" y="6213405"/>
            <a:ext cx="0" cy="3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6">
            <a:extLst>
              <a:ext uri="{FF2B5EF4-FFF2-40B4-BE49-F238E27FC236}">
                <a16:creationId xmlns:a16="http://schemas.microsoft.com/office/drawing/2014/main" id="{C7A5469E-FBAE-20CE-2F1C-C52527DAC1FC}"/>
              </a:ext>
            </a:extLst>
          </p:cNvPr>
          <p:cNvSpPr>
            <a:spLocks noChangeArrowheads="1"/>
          </p:cNvSpPr>
          <p:nvPr/>
        </p:nvSpPr>
        <p:spPr bwMode="auto">
          <a:xfrm>
            <a:off x="-893869" y="-64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28" name="Rectangle 78">
            <a:extLst>
              <a:ext uri="{FF2B5EF4-FFF2-40B4-BE49-F238E27FC236}">
                <a16:creationId xmlns:a16="http://schemas.microsoft.com/office/drawing/2014/main" id="{607C0FDE-5A70-35FF-0203-5781C3F306E6}"/>
              </a:ext>
            </a:extLst>
          </p:cNvPr>
          <p:cNvSpPr>
            <a:spLocks noChangeArrowheads="1"/>
          </p:cNvSpPr>
          <p:nvPr/>
        </p:nvSpPr>
        <p:spPr bwMode="auto">
          <a:xfrm>
            <a:off x="-893869" y="-184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cxnSp>
        <p:nvCxnSpPr>
          <p:cNvPr id="135" name="Connecteur droit avec flèche 188">
            <a:extLst>
              <a:ext uri="{FF2B5EF4-FFF2-40B4-BE49-F238E27FC236}">
                <a16:creationId xmlns:a16="http://schemas.microsoft.com/office/drawing/2014/main" id="{80DC7225-AEDD-7474-FE4A-ED6297A90106}"/>
              </a:ext>
            </a:extLst>
          </p:cNvPr>
          <p:cNvCxnSpPr>
            <a:cxnSpLocks/>
          </p:cNvCxnSpPr>
          <p:nvPr/>
        </p:nvCxnSpPr>
        <p:spPr>
          <a:xfrm>
            <a:off x="4509508" y="1346409"/>
            <a:ext cx="0" cy="3647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eur droit avec flèche 188">
            <a:extLst>
              <a:ext uri="{FF2B5EF4-FFF2-40B4-BE49-F238E27FC236}">
                <a16:creationId xmlns:a16="http://schemas.microsoft.com/office/drawing/2014/main" id="{DB32A1C3-C6C9-4F84-09D4-D1DF0E0F63F0}"/>
              </a:ext>
            </a:extLst>
          </p:cNvPr>
          <p:cNvCxnSpPr>
            <a:cxnSpLocks/>
          </p:cNvCxnSpPr>
          <p:nvPr/>
        </p:nvCxnSpPr>
        <p:spPr>
          <a:xfrm>
            <a:off x="551269" y="1338762"/>
            <a:ext cx="0" cy="3605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7" name="Rectangle : coins arrondis 174">
            <a:extLst>
              <a:ext uri="{FF2B5EF4-FFF2-40B4-BE49-F238E27FC236}">
                <a16:creationId xmlns:a16="http://schemas.microsoft.com/office/drawing/2014/main" id="{E1495020-E7B8-0FA0-6585-331983983DE0}"/>
              </a:ext>
            </a:extLst>
          </p:cNvPr>
          <p:cNvSpPr/>
          <p:nvPr/>
        </p:nvSpPr>
        <p:spPr>
          <a:xfrm>
            <a:off x="137621" y="1699336"/>
            <a:ext cx="976367" cy="970810"/>
          </a:xfrm>
          <a:prstGeom prst="roundRect">
            <a:avLst/>
          </a:prstGeom>
          <a:gradFill flip="none" rotWithShape="1">
            <a:gsLst>
              <a:gs pos="32000">
                <a:schemeClr val="tx2">
                  <a:lumMod val="85000"/>
                </a:schemeClr>
              </a:gs>
              <a:gs pos="0">
                <a:schemeClr val="tx2">
                  <a:lumMod val="65000"/>
                </a:schemeClr>
              </a:gs>
              <a:gs pos="96000">
                <a:schemeClr val="accent4">
                  <a:lumMod val="45000"/>
                  <a:lumOff val="55000"/>
                </a:schemeClr>
              </a:gs>
              <a:gs pos="100000">
                <a:schemeClr val="accent4">
                  <a:lumMod val="45000"/>
                  <a:lumOff val="55000"/>
                </a:schemeClr>
              </a:gs>
              <a:gs pos="100000">
                <a:srgbClr val="F4E9DC"/>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100">
                <a:solidFill>
                  <a:schemeClr val="tx1"/>
                </a:solidFill>
                <a:effectLst/>
                <a:latin typeface="Actor" panose="020B0503050000020004" pitchFamily="34" charset="77"/>
                <a:ea typeface="Calibri" panose="020F0502020204030204" pitchFamily="34" charset="0"/>
                <a:cs typeface="Arial" panose="020B0604020202020204" pitchFamily="34" charset="0"/>
              </a:rPr>
              <a:t>    Model 1</a:t>
            </a:r>
            <a:endParaRPr lang="en-JP" sz="11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cxnSp>
        <p:nvCxnSpPr>
          <p:cNvPr id="141" name="Connecteur droit avec flèche 191">
            <a:extLst>
              <a:ext uri="{FF2B5EF4-FFF2-40B4-BE49-F238E27FC236}">
                <a16:creationId xmlns:a16="http://schemas.microsoft.com/office/drawing/2014/main" id="{F145C15F-16BD-B50C-D8C6-3CDE0C064F2F}"/>
              </a:ext>
            </a:extLst>
          </p:cNvPr>
          <p:cNvCxnSpPr>
            <a:cxnSpLocks/>
          </p:cNvCxnSpPr>
          <p:nvPr/>
        </p:nvCxnSpPr>
        <p:spPr>
          <a:xfrm>
            <a:off x="2473143" y="2701260"/>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6" name="Cube 145">
            <a:extLst>
              <a:ext uri="{FF2B5EF4-FFF2-40B4-BE49-F238E27FC236}">
                <a16:creationId xmlns:a16="http://schemas.microsoft.com/office/drawing/2014/main" id="{DDE5F88D-5ABC-BA45-4D3A-7DC926367C43}"/>
              </a:ext>
            </a:extLst>
          </p:cNvPr>
          <p:cNvSpPr/>
          <p:nvPr/>
        </p:nvSpPr>
        <p:spPr>
          <a:xfrm>
            <a:off x="2004836" y="3540603"/>
            <a:ext cx="924537" cy="230370"/>
          </a:xfrm>
          <a:prstGeom prst="cube">
            <a:avLst/>
          </a:prstGeom>
          <a:gradFill flip="none" rotWithShape="1">
            <a:gsLst>
              <a:gs pos="100000">
                <a:srgbClr val="DCDCDC"/>
              </a:gs>
              <a:gs pos="0">
                <a:schemeClr val="bg2">
                  <a:lumMod val="40000"/>
                  <a:lumOff val="60000"/>
                </a:schemeClr>
              </a:gs>
              <a:gs pos="81000">
                <a:schemeClr val="accent1">
                  <a:lumMod val="30000"/>
                  <a:lumOff val="70000"/>
                </a:schemeClr>
              </a:gs>
            </a:gsLst>
            <a:lin ang="108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900">
                <a:solidFill>
                  <a:schemeClr val="tx1"/>
                </a:solidFill>
                <a:effectLst/>
                <a:latin typeface="Actor" panose="020B0503050000020004" pitchFamily="34" charset="77"/>
                <a:ea typeface="Calibri" panose="020F0502020204030204" pitchFamily="34" charset="0"/>
                <a:cs typeface="Arial" panose="020B0604020202020204" pitchFamily="34" charset="0"/>
              </a:rPr>
              <a:t> Aggregation</a:t>
            </a:r>
            <a:endParaRPr lang="en-JP" sz="9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cxnSp>
        <p:nvCxnSpPr>
          <p:cNvPr id="151" name="Connecteur droit avec flèche 191">
            <a:extLst>
              <a:ext uri="{FF2B5EF4-FFF2-40B4-BE49-F238E27FC236}">
                <a16:creationId xmlns:a16="http://schemas.microsoft.com/office/drawing/2014/main" id="{A70AAFC8-A8AB-FD13-23A3-AF5DD53D7FDA}"/>
              </a:ext>
            </a:extLst>
          </p:cNvPr>
          <p:cNvCxnSpPr>
            <a:cxnSpLocks/>
          </p:cNvCxnSpPr>
          <p:nvPr/>
        </p:nvCxnSpPr>
        <p:spPr>
          <a:xfrm>
            <a:off x="487492" y="2685508"/>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necteur droit avec flèche 191">
            <a:extLst>
              <a:ext uri="{FF2B5EF4-FFF2-40B4-BE49-F238E27FC236}">
                <a16:creationId xmlns:a16="http://schemas.microsoft.com/office/drawing/2014/main" id="{E284A947-5342-F279-569B-BA0008C83675}"/>
              </a:ext>
            </a:extLst>
          </p:cNvPr>
          <p:cNvCxnSpPr>
            <a:cxnSpLocks/>
          </p:cNvCxnSpPr>
          <p:nvPr/>
        </p:nvCxnSpPr>
        <p:spPr>
          <a:xfrm>
            <a:off x="4464890" y="2685508"/>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91">
            <a:extLst>
              <a:ext uri="{FF2B5EF4-FFF2-40B4-BE49-F238E27FC236}">
                <a16:creationId xmlns:a16="http://schemas.microsoft.com/office/drawing/2014/main" id="{BF36371F-4655-62CC-D432-2364C46811D5}"/>
              </a:ext>
            </a:extLst>
          </p:cNvPr>
          <p:cNvCxnSpPr>
            <a:cxnSpLocks/>
          </p:cNvCxnSpPr>
          <p:nvPr/>
        </p:nvCxnSpPr>
        <p:spPr>
          <a:xfrm>
            <a:off x="2467026" y="3770973"/>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8" name="Ellipse 182">
            <a:extLst>
              <a:ext uri="{FF2B5EF4-FFF2-40B4-BE49-F238E27FC236}">
                <a16:creationId xmlns:a16="http://schemas.microsoft.com/office/drawing/2014/main" id="{1C32876A-6980-488F-5770-8DBCB7161B3A}"/>
              </a:ext>
            </a:extLst>
          </p:cNvPr>
          <p:cNvSpPr>
            <a:spLocks noChangeArrowheads="1"/>
          </p:cNvSpPr>
          <p:nvPr/>
        </p:nvSpPr>
        <p:spPr bwMode="auto">
          <a:xfrm>
            <a:off x="2274554" y="2886542"/>
            <a:ext cx="439337" cy="351075"/>
          </a:xfrm>
          <a:prstGeom prst="ellipse">
            <a:avLst/>
          </a:prstGeom>
          <a:gradFill rotWithShape="1">
            <a:gsLst>
              <a:gs pos="100000">
                <a:schemeClr val="bg2">
                  <a:lumMod val="20000"/>
                  <a:lumOff val="80000"/>
                </a:schemeClr>
              </a:gs>
              <a:gs pos="100000">
                <a:srgbClr val="FFE38C"/>
              </a:gs>
              <a:gs pos="100000">
                <a:srgbClr val="FFE38C"/>
              </a:gs>
              <a:gs pos="100000">
                <a:srgbClr val="FFECB3"/>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en-JP" sz="900">
                <a:solidFill>
                  <a:schemeClr val="tx1"/>
                </a:solidFill>
                <a:latin typeface="Actor" panose="020B0503050000020004" pitchFamily="34" charset="77"/>
                <a:cs typeface="Arial" panose="020B0604020202020204" pitchFamily="34" charset="0"/>
              </a:rPr>
              <a:t>P2</a:t>
            </a:r>
            <a:endParaRPr kumimoji="0" lang="fr-FR" altLang="en-JP" sz="900" i="0" u="none" strike="noStrike" cap="none" normalizeH="0" baseline="0">
              <a:ln>
                <a:noFill/>
              </a:ln>
              <a:solidFill>
                <a:schemeClr val="tx1"/>
              </a:solidFill>
              <a:effectLst/>
              <a:latin typeface="Actor" panose="020B0503050000020004" pitchFamily="34" charset="77"/>
            </a:endParaRPr>
          </a:p>
        </p:txBody>
      </p:sp>
      <p:sp>
        <p:nvSpPr>
          <p:cNvPr id="159" name="Ellipse 182">
            <a:extLst>
              <a:ext uri="{FF2B5EF4-FFF2-40B4-BE49-F238E27FC236}">
                <a16:creationId xmlns:a16="http://schemas.microsoft.com/office/drawing/2014/main" id="{2B3E268E-F93E-CAF1-36A7-64D80A2B41FA}"/>
              </a:ext>
            </a:extLst>
          </p:cNvPr>
          <p:cNvSpPr>
            <a:spLocks noChangeArrowheads="1"/>
          </p:cNvSpPr>
          <p:nvPr/>
        </p:nvSpPr>
        <p:spPr bwMode="auto">
          <a:xfrm>
            <a:off x="274850" y="2857990"/>
            <a:ext cx="425284" cy="355759"/>
          </a:xfrm>
          <a:prstGeom prst="ellipse">
            <a:avLst/>
          </a:prstGeom>
          <a:gradFill rotWithShape="1">
            <a:gsLst>
              <a:gs pos="100000">
                <a:srgbClr val="F4E9DC"/>
              </a:gs>
              <a:gs pos="100000">
                <a:srgbClr val="FFE38C"/>
              </a:gs>
              <a:gs pos="100000">
                <a:srgbClr val="FFE38C"/>
              </a:gs>
              <a:gs pos="61000">
                <a:srgbClr val="DCDCDC"/>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P1</a:t>
            </a:r>
            <a:endParaRPr kumimoji="0" lang="fr-FR" altLang="en-JP" sz="900" i="0" u="none" strike="noStrike" cap="none" normalizeH="0" baseline="0">
              <a:ln>
                <a:noFill/>
              </a:ln>
              <a:solidFill>
                <a:schemeClr val="tx1"/>
              </a:solidFill>
              <a:effectLst/>
              <a:latin typeface="Actor" panose="020B0503050000020004" pitchFamily="34" charset="77"/>
            </a:endParaRPr>
          </a:p>
        </p:txBody>
      </p:sp>
      <p:sp>
        <p:nvSpPr>
          <p:cNvPr id="160" name="Ellipse 182">
            <a:extLst>
              <a:ext uri="{FF2B5EF4-FFF2-40B4-BE49-F238E27FC236}">
                <a16:creationId xmlns:a16="http://schemas.microsoft.com/office/drawing/2014/main" id="{A6FF36DD-5B29-5B97-4E05-677C3780AED6}"/>
              </a:ext>
            </a:extLst>
          </p:cNvPr>
          <p:cNvSpPr>
            <a:spLocks noChangeArrowheads="1"/>
          </p:cNvSpPr>
          <p:nvPr/>
        </p:nvSpPr>
        <p:spPr bwMode="auto">
          <a:xfrm>
            <a:off x="2260501" y="3955234"/>
            <a:ext cx="425284" cy="355759"/>
          </a:xfrm>
          <a:prstGeom prst="ellipse">
            <a:avLst/>
          </a:prstGeom>
          <a:gradFill rotWithShape="1">
            <a:gsLst>
              <a:gs pos="100000">
                <a:schemeClr val="bg2">
                  <a:lumMod val="27000"/>
                  <a:lumOff val="73000"/>
                  <a:alpha val="90000"/>
                </a:schemeClr>
              </a:gs>
              <a:gs pos="100000">
                <a:srgbClr val="FFE38C"/>
              </a:gs>
              <a:gs pos="100000">
                <a:srgbClr val="FFE38C"/>
              </a:gs>
              <a:gs pos="100000">
                <a:srgbClr val="FFECB3"/>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80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FP</a:t>
            </a:r>
            <a:endParaRPr kumimoji="0" lang="fr-FR" altLang="en-JP" sz="800" i="0" u="none" strike="noStrike" cap="none" normalizeH="0" baseline="0">
              <a:ln>
                <a:noFill/>
              </a:ln>
              <a:solidFill>
                <a:schemeClr val="tx1"/>
              </a:solidFill>
              <a:effectLst/>
              <a:latin typeface="Actor" panose="020B0503050000020004" pitchFamily="34" charset="77"/>
            </a:endParaRPr>
          </a:p>
        </p:txBody>
      </p:sp>
      <p:cxnSp>
        <p:nvCxnSpPr>
          <p:cNvPr id="214" name="Connecteur droit 186">
            <a:extLst>
              <a:ext uri="{FF2B5EF4-FFF2-40B4-BE49-F238E27FC236}">
                <a16:creationId xmlns:a16="http://schemas.microsoft.com/office/drawing/2014/main" id="{CEE71CC2-0012-416F-4E65-2F122D3BA187}"/>
              </a:ext>
            </a:extLst>
          </p:cNvPr>
          <p:cNvCxnSpPr>
            <a:cxnSpLocks/>
          </p:cNvCxnSpPr>
          <p:nvPr/>
        </p:nvCxnSpPr>
        <p:spPr>
          <a:xfrm>
            <a:off x="502992" y="3324283"/>
            <a:ext cx="3961898" cy="6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Connecteur droit 197">
            <a:extLst>
              <a:ext uri="{FF2B5EF4-FFF2-40B4-BE49-F238E27FC236}">
                <a16:creationId xmlns:a16="http://schemas.microsoft.com/office/drawing/2014/main" id="{FA937008-4E90-5ECE-3E68-3771A61DCFAD}"/>
              </a:ext>
            </a:extLst>
          </p:cNvPr>
          <p:cNvCxnSpPr/>
          <p:nvPr/>
        </p:nvCxnSpPr>
        <p:spPr>
          <a:xfrm>
            <a:off x="502992" y="3213749"/>
            <a:ext cx="0" cy="1122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Elbow Connector 218">
            <a:extLst>
              <a:ext uri="{FF2B5EF4-FFF2-40B4-BE49-F238E27FC236}">
                <a16:creationId xmlns:a16="http://schemas.microsoft.com/office/drawing/2014/main" id="{A2CAEEFF-0AE9-CA39-0AA2-78ED7BAA4C02}"/>
              </a:ext>
            </a:extLst>
          </p:cNvPr>
          <p:cNvCxnSpPr>
            <a:cxnSpLocks/>
            <a:stCxn id="159" idx="6"/>
            <a:endCxn id="32" idx="1"/>
          </p:cNvCxnSpPr>
          <p:nvPr/>
        </p:nvCxnSpPr>
        <p:spPr>
          <a:xfrm flipV="1">
            <a:off x="700134" y="2200103"/>
            <a:ext cx="1288992" cy="835767"/>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Elbow Connector 220">
            <a:extLst>
              <a:ext uri="{FF2B5EF4-FFF2-40B4-BE49-F238E27FC236}">
                <a16:creationId xmlns:a16="http://schemas.microsoft.com/office/drawing/2014/main" id="{B22F84C8-D067-60B3-BB3E-305E7166A825}"/>
              </a:ext>
            </a:extLst>
          </p:cNvPr>
          <p:cNvCxnSpPr>
            <a:cxnSpLocks/>
          </p:cNvCxnSpPr>
          <p:nvPr/>
        </p:nvCxnSpPr>
        <p:spPr>
          <a:xfrm flipV="1">
            <a:off x="2696396" y="2226045"/>
            <a:ext cx="1288992" cy="835767"/>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B0BAEE63-D437-BB20-A5AA-4279621A9BCD}"/>
              </a:ext>
            </a:extLst>
          </p:cNvPr>
          <p:cNvSpPr/>
          <p:nvPr/>
        </p:nvSpPr>
        <p:spPr>
          <a:xfrm>
            <a:off x="1400960" y="1955882"/>
            <a:ext cx="410511" cy="242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b="1">
                <a:solidFill>
                  <a:schemeClr val="bg2"/>
                </a:solidFill>
                <a:latin typeface="Actor" panose="020B0503050000020004" pitchFamily="34" charset="77"/>
              </a:rPr>
              <a:t>W1</a:t>
            </a:r>
          </a:p>
        </p:txBody>
      </p:sp>
      <p:sp>
        <p:nvSpPr>
          <p:cNvPr id="224" name="Rectangle 223">
            <a:extLst>
              <a:ext uri="{FF2B5EF4-FFF2-40B4-BE49-F238E27FC236}">
                <a16:creationId xmlns:a16="http://schemas.microsoft.com/office/drawing/2014/main" id="{98106FDA-448B-161F-7F8C-9A64135D1ECE}"/>
              </a:ext>
            </a:extLst>
          </p:cNvPr>
          <p:cNvSpPr/>
          <p:nvPr/>
        </p:nvSpPr>
        <p:spPr>
          <a:xfrm>
            <a:off x="3432960" y="1981824"/>
            <a:ext cx="410511" cy="242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b="1">
                <a:solidFill>
                  <a:schemeClr val="bg2"/>
                </a:solidFill>
                <a:latin typeface="Actor" panose="020B0503050000020004" pitchFamily="34" charset="77"/>
              </a:rPr>
              <a:t>W2</a:t>
            </a:r>
          </a:p>
        </p:txBody>
      </p:sp>
      <p:sp>
        <p:nvSpPr>
          <p:cNvPr id="225" name="Rectangle : coins arrondis 174">
            <a:extLst>
              <a:ext uri="{FF2B5EF4-FFF2-40B4-BE49-F238E27FC236}">
                <a16:creationId xmlns:a16="http://schemas.microsoft.com/office/drawing/2014/main" id="{D99D0450-9FEE-7BEE-F55D-D148D605EEF5}"/>
              </a:ext>
            </a:extLst>
          </p:cNvPr>
          <p:cNvSpPr/>
          <p:nvPr/>
        </p:nvSpPr>
        <p:spPr>
          <a:xfrm>
            <a:off x="3995999" y="1710432"/>
            <a:ext cx="976367" cy="970810"/>
          </a:xfrm>
          <a:prstGeom prst="roundRect">
            <a:avLst/>
          </a:prstGeom>
          <a:gradFill flip="none" rotWithShape="1">
            <a:gsLst>
              <a:gs pos="0">
                <a:schemeClr val="bg2"/>
              </a:gs>
              <a:gs pos="91000">
                <a:schemeClr val="accent4">
                  <a:lumMod val="45000"/>
                  <a:lumOff val="55000"/>
                </a:schemeClr>
              </a:gs>
              <a:gs pos="100000">
                <a:schemeClr val="accent4">
                  <a:lumMod val="45000"/>
                  <a:lumOff val="55000"/>
                </a:schemeClr>
              </a:gs>
              <a:gs pos="68000">
                <a:srgbClr val="DCDCDC"/>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100">
                <a:solidFill>
                  <a:schemeClr val="tx1"/>
                </a:solidFill>
                <a:effectLst/>
                <a:latin typeface="Actor" panose="020B0503050000020004" pitchFamily="34" charset="77"/>
                <a:ea typeface="Calibri" panose="020F0502020204030204" pitchFamily="34" charset="0"/>
                <a:cs typeface="Arial" panose="020B0604020202020204" pitchFamily="34" charset="0"/>
              </a:rPr>
              <a:t>    Model 3</a:t>
            </a:r>
            <a:endParaRPr lang="en-JP" sz="11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sp>
        <p:nvSpPr>
          <p:cNvPr id="4" name="Cylindre 135">
            <a:extLst>
              <a:ext uri="{FF2B5EF4-FFF2-40B4-BE49-F238E27FC236}">
                <a16:creationId xmlns:a16="http://schemas.microsoft.com/office/drawing/2014/main" id="{EC58A3F6-2E5A-71DF-0095-54E9ED57B993}"/>
              </a:ext>
            </a:extLst>
          </p:cNvPr>
          <p:cNvSpPr>
            <a:spLocks noChangeArrowheads="1"/>
          </p:cNvSpPr>
          <p:nvPr/>
        </p:nvSpPr>
        <p:spPr bwMode="auto">
          <a:xfrm>
            <a:off x="2104737" y="789142"/>
            <a:ext cx="720029" cy="385776"/>
          </a:xfrm>
          <a:prstGeom prst="can">
            <a:avLst>
              <a:gd name="adj" fmla="val 25000"/>
            </a:avLst>
          </a:prstGeom>
          <a:gradFill flip="none" rotWithShape="1">
            <a:gsLst>
              <a:gs pos="0">
                <a:schemeClr val="accent1">
                  <a:lumMod val="89000"/>
                </a:schemeClr>
              </a:gs>
              <a:gs pos="23000">
                <a:schemeClr val="accent1">
                  <a:lumMod val="89000"/>
                </a:schemeClr>
              </a:gs>
              <a:gs pos="69000">
                <a:srgbClr val="929292"/>
              </a:gs>
              <a:gs pos="97000">
                <a:srgbClr val="929292"/>
              </a:gs>
            </a:gsLst>
            <a:path path="circle">
              <a:fillToRect l="50000" t="50000" r="50000" b="5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a:t>
            </a: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Data Set</a:t>
            </a:r>
            <a:endParaRPr kumimoji="0" lang="fr-FR" altLang="en-JP" sz="900" b="0" i="0" u="none" strike="noStrike" cap="none" normalizeH="0" baseline="0">
              <a:ln>
                <a:noFill/>
              </a:ln>
              <a:solidFill>
                <a:schemeClr val="tx1"/>
              </a:solidFill>
              <a:effectLst/>
              <a:latin typeface="Actor" panose="020B0503050000020004" pitchFamily="34" charset="77"/>
            </a:endParaRPr>
          </a:p>
        </p:txBody>
      </p:sp>
      <p:cxnSp>
        <p:nvCxnSpPr>
          <p:cNvPr id="5" name="Connecteur droit 149">
            <a:extLst>
              <a:ext uri="{FF2B5EF4-FFF2-40B4-BE49-F238E27FC236}">
                <a16:creationId xmlns:a16="http://schemas.microsoft.com/office/drawing/2014/main" id="{CE6F7E08-1809-86BA-C6D5-09BBE4FDDCFF}"/>
              </a:ext>
            </a:extLst>
          </p:cNvPr>
          <p:cNvCxnSpPr>
            <a:cxnSpLocks/>
          </p:cNvCxnSpPr>
          <p:nvPr/>
        </p:nvCxnSpPr>
        <p:spPr>
          <a:xfrm>
            <a:off x="2477310" y="1174918"/>
            <a:ext cx="0" cy="1601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avec flèche 151">
            <a:extLst>
              <a:ext uri="{FF2B5EF4-FFF2-40B4-BE49-F238E27FC236}">
                <a16:creationId xmlns:a16="http://schemas.microsoft.com/office/drawing/2014/main" id="{7C452B99-528B-085E-A429-24754630545B}"/>
              </a:ext>
            </a:extLst>
          </p:cNvPr>
          <p:cNvCxnSpPr>
            <a:cxnSpLocks/>
          </p:cNvCxnSpPr>
          <p:nvPr/>
        </p:nvCxnSpPr>
        <p:spPr>
          <a:xfrm>
            <a:off x="2477310" y="1335109"/>
            <a:ext cx="0" cy="3810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descr="Une image contenant capture d’écran, noir, obscurité&#10;&#10;Le contenu généré par l’IA peut être incorrect.">
            <a:extLst>
              <a:ext uri="{FF2B5EF4-FFF2-40B4-BE49-F238E27FC236}">
                <a16:creationId xmlns:a16="http://schemas.microsoft.com/office/drawing/2014/main" id="{3FCBD952-E8DD-B86D-914F-E9BD8EEE404F}"/>
              </a:ext>
            </a:extLst>
          </p:cNvPr>
          <p:cNvPicPr>
            <a:picLocks noChangeAspect="1"/>
          </p:cNvPicPr>
          <p:nvPr/>
        </p:nvPicPr>
        <p:blipFill>
          <a:blip r:embed="rId3"/>
          <a:stretch>
            <a:fillRect/>
          </a:stretch>
        </p:blipFill>
        <p:spPr>
          <a:xfrm>
            <a:off x="5096733" y="819774"/>
            <a:ext cx="3794230" cy="3766280"/>
          </a:xfrm>
          <a:prstGeom prst="rect">
            <a:avLst/>
          </a:prstGeom>
        </p:spPr>
      </p:pic>
    </p:spTree>
    <p:extLst>
      <p:ext uri="{BB962C8B-B14F-4D97-AF65-F5344CB8AC3E}">
        <p14:creationId xmlns:p14="http://schemas.microsoft.com/office/powerpoint/2010/main" val="62812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B3C4BF5E-3C82-8F1D-2C73-FEB83334CDE8}"/>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31ED0664-95D8-DE9D-D36B-4EAFA9B6160E}"/>
              </a:ext>
            </a:extLst>
          </p:cNvPr>
          <p:cNvSpPr txBox="1">
            <a:spLocks noGrp="1"/>
          </p:cNvSpPr>
          <p:nvPr>
            <p:ph type="title" idx="4294967295"/>
          </p:nvPr>
        </p:nvSpPr>
        <p:spPr>
          <a:xfrm>
            <a:off x="0" y="122238"/>
            <a:ext cx="7704138" cy="665162"/>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bg2"/>
                </a:solidFill>
              </a:rPr>
              <a:t>EL : Stacking</a:t>
            </a:r>
            <a:endParaRPr sz="3600" b="1">
              <a:solidFill>
                <a:schemeClr val="bg2"/>
              </a:solidFill>
            </a:endParaRPr>
          </a:p>
        </p:txBody>
      </p:sp>
      <p:sp>
        <p:nvSpPr>
          <p:cNvPr id="150" name="Rectangle 90">
            <a:extLst>
              <a:ext uri="{FF2B5EF4-FFF2-40B4-BE49-F238E27FC236}">
                <a16:creationId xmlns:a16="http://schemas.microsoft.com/office/drawing/2014/main" id="{5D508DA7-06DC-8F93-1718-9E4E13C94FCE}"/>
              </a:ext>
            </a:extLst>
          </p:cNvPr>
          <p:cNvSpPr>
            <a:spLocks noChangeArrowheads="1"/>
          </p:cNvSpPr>
          <p:nvPr/>
        </p:nvSpPr>
        <p:spPr bwMode="auto">
          <a:xfrm>
            <a:off x="105289" y="-240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cxnSp>
        <p:nvCxnSpPr>
          <p:cNvPr id="57" name="Connecteur droit 195">
            <a:extLst>
              <a:ext uri="{FF2B5EF4-FFF2-40B4-BE49-F238E27FC236}">
                <a16:creationId xmlns:a16="http://schemas.microsoft.com/office/drawing/2014/main" id="{685DECAA-9B7C-A1BD-8095-E06EE86EF3BE}"/>
              </a:ext>
            </a:extLst>
          </p:cNvPr>
          <p:cNvCxnSpPr>
            <a:cxnSpLocks/>
          </p:cNvCxnSpPr>
          <p:nvPr/>
        </p:nvCxnSpPr>
        <p:spPr>
          <a:xfrm>
            <a:off x="2493604" y="3204538"/>
            <a:ext cx="0" cy="119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necteur droit 197">
            <a:extLst>
              <a:ext uri="{FF2B5EF4-FFF2-40B4-BE49-F238E27FC236}">
                <a16:creationId xmlns:a16="http://schemas.microsoft.com/office/drawing/2014/main" id="{4F0BC938-F2BA-EE83-CE16-44B66023C099}"/>
              </a:ext>
            </a:extLst>
          </p:cNvPr>
          <p:cNvCxnSpPr/>
          <p:nvPr/>
        </p:nvCxnSpPr>
        <p:spPr>
          <a:xfrm>
            <a:off x="4507271" y="3233090"/>
            <a:ext cx="0" cy="1122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avec flèche 198">
            <a:extLst>
              <a:ext uri="{FF2B5EF4-FFF2-40B4-BE49-F238E27FC236}">
                <a16:creationId xmlns:a16="http://schemas.microsoft.com/office/drawing/2014/main" id="{4D89142C-208C-9811-2710-1661A39425DC}"/>
              </a:ext>
            </a:extLst>
          </p:cNvPr>
          <p:cNvCxnSpPr/>
          <p:nvPr/>
        </p:nvCxnSpPr>
        <p:spPr>
          <a:xfrm>
            <a:off x="2493604" y="3225768"/>
            <a:ext cx="0" cy="3031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199">
            <a:extLst>
              <a:ext uri="{FF2B5EF4-FFF2-40B4-BE49-F238E27FC236}">
                <a16:creationId xmlns:a16="http://schemas.microsoft.com/office/drawing/2014/main" id="{18FAB5BD-11DA-13C1-F05B-E3C6233BDADA}"/>
              </a:ext>
            </a:extLst>
          </p:cNvPr>
          <p:cNvCxnSpPr/>
          <p:nvPr/>
        </p:nvCxnSpPr>
        <p:spPr>
          <a:xfrm>
            <a:off x="4904951" y="6213405"/>
            <a:ext cx="0" cy="3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6">
            <a:extLst>
              <a:ext uri="{FF2B5EF4-FFF2-40B4-BE49-F238E27FC236}">
                <a16:creationId xmlns:a16="http://schemas.microsoft.com/office/drawing/2014/main" id="{79DABA68-538B-7268-F857-9365DD6029F9}"/>
              </a:ext>
            </a:extLst>
          </p:cNvPr>
          <p:cNvSpPr>
            <a:spLocks noChangeArrowheads="1"/>
          </p:cNvSpPr>
          <p:nvPr/>
        </p:nvSpPr>
        <p:spPr bwMode="auto">
          <a:xfrm>
            <a:off x="-893869" y="-64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28" name="Rectangle 78">
            <a:extLst>
              <a:ext uri="{FF2B5EF4-FFF2-40B4-BE49-F238E27FC236}">
                <a16:creationId xmlns:a16="http://schemas.microsoft.com/office/drawing/2014/main" id="{5137E2FA-EEBA-4FF2-F1F9-B80823744A7D}"/>
              </a:ext>
            </a:extLst>
          </p:cNvPr>
          <p:cNvSpPr>
            <a:spLocks noChangeArrowheads="1"/>
          </p:cNvSpPr>
          <p:nvPr/>
        </p:nvSpPr>
        <p:spPr bwMode="auto">
          <a:xfrm>
            <a:off x="-893869" y="-184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37" name="Rectangle : coins arrondis 174">
            <a:extLst>
              <a:ext uri="{FF2B5EF4-FFF2-40B4-BE49-F238E27FC236}">
                <a16:creationId xmlns:a16="http://schemas.microsoft.com/office/drawing/2014/main" id="{EEFAB6BB-4324-5875-ACAC-90BA9EA35BA9}"/>
              </a:ext>
            </a:extLst>
          </p:cNvPr>
          <p:cNvSpPr/>
          <p:nvPr/>
        </p:nvSpPr>
        <p:spPr>
          <a:xfrm>
            <a:off x="136916" y="1711150"/>
            <a:ext cx="976367" cy="970810"/>
          </a:xfrm>
          <a:prstGeom prst="roundRect">
            <a:avLst/>
          </a:prstGeom>
          <a:gradFill flip="none" rotWithShape="1">
            <a:gsLst>
              <a:gs pos="32000">
                <a:schemeClr val="tx2">
                  <a:lumMod val="75000"/>
                </a:schemeClr>
              </a:gs>
              <a:gs pos="0">
                <a:srgbClr val="5E5E5E"/>
              </a:gs>
              <a:gs pos="96000">
                <a:schemeClr val="accent4">
                  <a:lumMod val="45000"/>
                  <a:lumOff val="55000"/>
                </a:schemeClr>
              </a:gs>
              <a:gs pos="100000">
                <a:schemeClr val="accent4">
                  <a:lumMod val="45000"/>
                  <a:lumOff val="55000"/>
                </a:schemeClr>
              </a:gs>
              <a:gs pos="100000">
                <a:srgbClr val="F4E9DC"/>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100">
                <a:solidFill>
                  <a:schemeClr val="tx1"/>
                </a:solidFill>
                <a:effectLst/>
                <a:latin typeface="Actor" panose="020B0503050000020004" pitchFamily="34" charset="77"/>
                <a:ea typeface="Calibri" panose="020F0502020204030204" pitchFamily="34" charset="0"/>
                <a:cs typeface="Arial" panose="020B0604020202020204" pitchFamily="34" charset="0"/>
              </a:rPr>
              <a:t>    Model 1</a:t>
            </a:r>
            <a:endParaRPr lang="en-JP" sz="11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cxnSp>
        <p:nvCxnSpPr>
          <p:cNvPr id="141" name="Connecteur droit avec flèche 191">
            <a:extLst>
              <a:ext uri="{FF2B5EF4-FFF2-40B4-BE49-F238E27FC236}">
                <a16:creationId xmlns:a16="http://schemas.microsoft.com/office/drawing/2014/main" id="{4B55EDA7-303E-1BDF-4371-C2A216EF2BF6}"/>
              </a:ext>
            </a:extLst>
          </p:cNvPr>
          <p:cNvCxnSpPr>
            <a:cxnSpLocks/>
          </p:cNvCxnSpPr>
          <p:nvPr/>
        </p:nvCxnSpPr>
        <p:spPr>
          <a:xfrm>
            <a:off x="2499642" y="2692049"/>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6" name="Cube 145">
            <a:extLst>
              <a:ext uri="{FF2B5EF4-FFF2-40B4-BE49-F238E27FC236}">
                <a16:creationId xmlns:a16="http://schemas.microsoft.com/office/drawing/2014/main" id="{3F65204E-A8C0-373F-70BB-4B8FBD5CAD5F}"/>
              </a:ext>
            </a:extLst>
          </p:cNvPr>
          <p:cNvSpPr/>
          <p:nvPr/>
        </p:nvSpPr>
        <p:spPr>
          <a:xfrm>
            <a:off x="1830014" y="3537603"/>
            <a:ext cx="1327179" cy="686334"/>
          </a:xfrm>
          <a:prstGeom prst="cube">
            <a:avLst/>
          </a:prstGeom>
          <a:gradFill flip="none" rotWithShape="1">
            <a:gsLst>
              <a:gs pos="0">
                <a:schemeClr val="bg2">
                  <a:lumMod val="20000"/>
                  <a:lumOff val="80000"/>
                </a:schemeClr>
              </a:gs>
              <a:gs pos="46000">
                <a:schemeClr val="bg2">
                  <a:lumMod val="40000"/>
                  <a:lumOff val="60000"/>
                </a:schemeClr>
              </a:gs>
              <a:gs pos="100000">
                <a:schemeClr val="bg2"/>
              </a:gs>
            </a:gsLst>
            <a:path path="circle">
              <a:fillToRect l="50000" t="130000" r="50000" b="-3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JP" sz="9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cxnSp>
        <p:nvCxnSpPr>
          <p:cNvPr id="151" name="Connecteur droit avec flèche 191">
            <a:extLst>
              <a:ext uri="{FF2B5EF4-FFF2-40B4-BE49-F238E27FC236}">
                <a16:creationId xmlns:a16="http://schemas.microsoft.com/office/drawing/2014/main" id="{B6ACA804-4203-4E2D-1EE5-D60C2E6EA5F1}"/>
              </a:ext>
            </a:extLst>
          </p:cNvPr>
          <p:cNvCxnSpPr>
            <a:cxnSpLocks/>
          </p:cNvCxnSpPr>
          <p:nvPr/>
        </p:nvCxnSpPr>
        <p:spPr>
          <a:xfrm>
            <a:off x="625099" y="2697322"/>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necteur droit avec flèche 191">
            <a:extLst>
              <a:ext uri="{FF2B5EF4-FFF2-40B4-BE49-F238E27FC236}">
                <a16:creationId xmlns:a16="http://schemas.microsoft.com/office/drawing/2014/main" id="{A5755DA6-A5EB-CD5B-6A6E-0759979BBDDC}"/>
              </a:ext>
            </a:extLst>
          </p:cNvPr>
          <p:cNvCxnSpPr>
            <a:cxnSpLocks/>
          </p:cNvCxnSpPr>
          <p:nvPr/>
        </p:nvCxnSpPr>
        <p:spPr>
          <a:xfrm>
            <a:off x="4507271" y="2692049"/>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91">
            <a:extLst>
              <a:ext uri="{FF2B5EF4-FFF2-40B4-BE49-F238E27FC236}">
                <a16:creationId xmlns:a16="http://schemas.microsoft.com/office/drawing/2014/main" id="{742799B8-EB87-4CBC-CA9A-0658148FF3D3}"/>
              </a:ext>
            </a:extLst>
          </p:cNvPr>
          <p:cNvCxnSpPr>
            <a:cxnSpLocks/>
          </p:cNvCxnSpPr>
          <p:nvPr/>
        </p:nvCxnSpPr>
        <p:spPr>
          <a:xfrm>
            <a:off x="2519526" y="4236529"/>
            <a:ext cx="0" cy="1852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9" name="Ellipse 182">
            <a:extLst>
              <a:ext uri="{FF2B5EF4-FFF2-40B4-BE49-F238E27FC236}">
                <a16:creationId xmlns:a16="http://schemas.microsoft.com/office/drawing/2014/main" id="{22523F67-4A38-8F25-E205-FBF4FC13FCB0}"/>
              </a:ext>
            </a:extLst>
          </p:cNvPr>
          <p:cNvSpPr>
            <a:spLocks noChangeArrowheads="1"/>
          </p:cNvSpPr>
          <p:nvPr/>
        </p:nvSpPr>
        <p:spPr bwMode="auto">
          <a:xfrm>
            <a:off x="412457" y="2869804"/>
            <a:ext cx="425284" cy="355759"/>
          </a:xfrm>
          <a:prstGeom prst="ellipse">
            <a:avLst/>
          </a:prstGeom>
          <a:gradFill rotWithShape="1">
            <a:gsLst>
              <a:gs pos="100000">
                <a:srgbClr val="F4E9DC"/>
              </a:gs>
              <a:gs pos="100000">
                <a:srgbClr val="FFE38C"/>
              </a:gs>
              <a:gs pos="100000">
                <a:srgbClr val="FFE38C"/>
              </a:gs>
              <a:gs pos="61000">
                <a:srgbClr val="DCDCDC"/>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P1</a:t>
            </a:r>
            <a:endParaRPr kumimoji="0" lang="fr-FR" altLang="en-JP" sz="900" i="0" u="none" strike="noStrike" cap="none" normalizeH="0" baseline="0">
              <a:ln>
                <a:noFill/>
              </a:ln>
              <a:solidFill>
                <a:schemeClr val="tx1"/>
              </a:solidFill>
              <a:effectLst/>
              <a:latin typeface="Actor" panose="020B0503050000020004" pitchFamily="34" charset="77"/>
            </a:endParaRPr>
          </a:p>
        </p:txBody>
      </p:sp>
      <p:sp>
        <p:nvSpPr>
          <p:cNvPr id="160" name="Ellipse 182">
            <a:extLst>
              <a:ext uri="{FF2B5EF4-FFF2-40B4-BE49-F238E27FC236}">
                <a16:creationId xmlns:a16="http://schemas.microsoft.com/office/drawing/2014/main" id="{CD6356D9-6342-5330-10F8-C91A2F6A9AFD}"/>
              </a:ext>
            </a:extLst>
          </p:cNvPr>
          <p:cNvSpPr>
            <a:spLocks noChangeArrowheads="1"/>
          </p:cNvSpPr>
          <p:nvPr/>
        </p:nvSpPr>
        <p:spPr bwMode="auto">
          <a:xfrm>
            <a:off x="2299533" y="4421811"/>
            <a:ext cx="425284" cy="355759"/>
          </a:xfrm>
          <a:prstGeom prst="ellipse">
            <a:avLst/>
          </a:prstGeom>
          <a:gradFill flip="none" rotWithShape="1">
            <a:gsLst>
              <a:gs pos="0">
                <a:srgbClr val="929292"/>
              </a:gs>
              <a:gs pos="46000">
                <a:schemeClr val="tx2">
                  <a:lumMod val="85000"/>
                </a:schemeClr>
              </a:gs>
              <a:gs pos="100000">
                <a:schemeClr val="bg2">
                  <a:lumMod val="60000"/>
                  <a:lumOff val="40000"/>
                </a:schemeClr>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80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FP</a:t>
            </a:r>
            <a:endParaRPr kumimoji="0" lang="fr-FR" altLang="en-JP" sz="800" i="0" u="none" strike="noStrike" cap="none" normalizeH="0" baseline="0">
              <a:ln>
                <a:noFill/>
              </a:ln>
              <a:solidFill>
                <a:schemeClr val="tx1"/>
              </a:solidFill>
              <a:effectLst/>
              <a:latin typeface="Actor" panose="020B0503050000020004" pitchFamily="34" charset="77"/>
            </a:endParaRPr>
          </a:p>
        </p:txBody>
      </p:sp>
      <p:cxnSp>
        <p:nvCxnSpPr>
          <p:cNvPr id="214" name="Connecteur droit 186">
            <a:extLst>
              <a:ext uri="{FF2B5EF4-FFF2-40B4-BE49-F238E27FC236}">
                <a16:creationId xmlns:a16="http://schemas.microsoft.com/office/drawing/2014/main" id="{62DB3D0D-437C-D3E6-62A0-6C3965FAE4B0}"/>
              </a:ext>
            </a:extLst>
          </p:cNvPr>
          <p:cNvCxnSpPr>
            <a:cxnSpLocks/>
          </p:cNvCxnSpPr>
          <p:nvPr/>
        </p:nvCxnSpPr>
        <p:spPr>
          <a:xfrm>
            <a:off x="640599" y="3336097"/>
            <a:ext cx="3866672" cy="26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Connecteur droit 197">
            <a:extLst>
              <a:ext uri="{FF2B5EF4-FFF2-40B4-BE49-F238E27FC236}">
                <a16:creationId xmlns:a16="http://schemas.microsoft.com/office/drawing/2014/main" id="{93091439-53E1-DF04-6F5A-8A1092B9DC59}"/>
              </a:ext>
            </a:extLst>
          </p:cNvPr>
          <p:cNvCxnSpPr/>
          <p:nvPr/>
        </p:nvCxnSpPr>
        <p:spPr>
          <a:xfrm>
            <a:off x="640599" y="3225563"/>
            <a:ext cx="0" cy="1122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509C210-8CFB-E34D-A2F4-3642A8B7288F}"/>
              </a:ext>
            </a:extLst>
          </p:cNvPr>
          <p:cNvSpPr/>
          <p:nvPr/>
        </p:nvSpPr>
        <p:spPr>
          <a:xfrm>
            <a:off x="1675792" y="3630198"/>
            <a:ext cx="1475140" cy="6023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Actor" panose="020B0503050000020004" pitchFamily="34" charset="77"/>
              </a:rPr>
              <a:t>Meta model integrates outputs</a:t>
            </a:r>
          </a:p>
        </p:txBody>
      </p:sp>
      <p:sp>
        <p:nvSpPr>
          <p:cNvPr id="6" name="Rectangle : coins arrondis 174">
            <a:extLst>
              <a:ext uri="{FF2B5EF4-FFF2-40B4-BE49-F238E27FC236}">
                <a16:creationId xmlns:a16="http://schemas.microsoft.com/office/drawing/2014/main" id="{0405369C-266E-BDA0-86B0-602513414C18}"/>
              </a:ext>
            </a:extLst>
          </p:cNvPr>
          <p:cNvSpPr/>
          <p:nvPr/>
        </p:nvSpPr>
        <p:spPr>
          <a:xfrm>
            <a:off x="1989126" y="1723051"/>
            <a:ext cx="976367" cy="970810"/>
          </a:xfrm>
          <a:prstGeom prst="roundRect">
            <a:avLst/>
          </a:prstGeom>
          <a:gradFill flip="none" rotWithShape="1">
            <a:gsLst>
              <a:gs pos="32000">
                <a:schemeClr val="tx2">
                  <a:lumMod val="75000"/>
                </a:schemeClr>
              </a:gs>
              <a:gs pos="0">
                <a:srgbClr val="5E5E5E"/>
              </a:gs>
              <a:gs pos="96000">
                <a:schemeClr val="accent4">
                  <a:lumMod val="45000"/>
                  <a:lumOff val="55000"/>
                </a:schemeClr>
              </a:gs>
              <a:gs pos="100000">
                <a:schemeClr val="accent4">
                  <a:lumMod val="45000"/>
                  <a:lumOff val="55000"/>
                </a:schemeClr>
              </a:gs>
              <a:gs pos="100000">
                <a:srgbClr val="F4E9DC"/>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100">
                <a:solidFill>
                  <a:schemeClr val="tx1"/>
                </a:solidFill>
                <a:effectLst/>
                <a:latin typeface="Actor" panose="020B0503050000020004" pitchFamily="34" charset="77"/>
                <a:ea typeface="Calibri" panose="020F0502020204030204" pitchFamily="34" charset="0"/>
                <a:cs typeface="Arial" panose="020B0604020202020204" pitchFamily="34" charset="0"/>
              </a:rPr>
              <a:t>    Model 2</a:t>
            </a:r>
            <a:endParaRPr lang="en-JP" sz="11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sp>
        <p:nvSpPr>
          <p:cNvPr id="7" name="Rectangle : coins arrondis 174">
            <a:extLst>
              <a:ext uri="{FF2B5EF4-FFF2-40B4-BE49-F238E27FC236}">
                <a16:creationId xmlns:a16="http://schemas.microsoft.com/office/drawing/2014/main" id="{F322ABCD-F787-B345-DFFC-5F360C46173A}"/>
              </a:ext>
            </a:extLst>
          </p:cNvPr>
          <p:cNvSpPr/>
          <p:nvPr/>
        </p:nvSpPr>
        <p:spPr>
          <a:xfrm>
            <a:off x="4019088" y="1711150"/>
            <a:ext cx="976367" cy="970810"/>
          </a:xfrm>
          <a:prstGeom prst="roundRect">
            <a:avLst/>
          </a:prstGeom>
          <a:gradFill flip="none" rotWithShape="1">
            <a:gsLst>
              <a:gs pos="32000">
                <a:schemeClr val="tx2">
                  <a:lumMod val="75000"/>
                </a:schemeClr>
              </a:gs>
              <a:gs pos="0">
                <a:srgbClr val="5E5E5E"/>
              </a:gs>
              <a:gs pos="96000">
                <a:schemeClr val="accent4">
                  <a:lumMod val="45000"/>
                  <a:lumOff val="55000"/>
                </a:schemeClr>
              </a:gs>
              <a:gs pos="100000">
                <a:schemeClr val="accent4">
                  <a:lumMod val="45000"/>
                  <a:lumOff val="55000"/>
                </a:schemeClr>
              </a:gs>
              <a:gs pos="100000">
                <a:srgbClr val="F4E9DC"/>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100">
                <a:solidFill>
                  <a:schemeClr val="tx1"/>
                </a:solidFill>
                <a:effectLst/>
                <a:latin typeface="Actor" panose="020B0503050000020004" pitchFamily="34" charset="77"/>
                <a:ea typeface="Calibri" panose="020F0502020204030204" pitchFamily="34" charset="0"/>
                <a:cs typeface="Arial" panose="020B0604020202020204" pitchFamily="34" charset="0"/>
              </a:rPr>
              <a:t>    Model 3</a:t>
            </a:r>
            <a:endParaRPr lang="en-JP" sz="11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sp>
        <p:nvSpPr>
          <p:cNvPr id="8" name="Ellipse 182">
            <a:extLst>
              <a:ext uri="{FF2B5EF4-FFF2-40B4-BE49-F238E27FC236}">
                <a16:creationId xmlns:a16="http://schemas.microsoft.com/office/drawing/2014/main" id="{B2794033-D3F3-0E43-CD32-94BDF5291432}"/>
              </a:ext>
            </a:extLst>
          </p:cNvPr>
          <p:cNvSpPr>
            <a:spLocks noChangeArrowheads="1"/>
          </p:cNvSpPr>
          <p:nvPr/>
        </p:nvSpPr>
        <p:spPr bwMode="auto">
          <a:xfrm>
            <a:off x="2282288" y="2864077"/>
            <a:ext cx="429968" cy="341707"/>
          </a:xfrm>
          <a:prstGeom prst="ellipse">
            <a:avLst/>
          </a:prstGeom>
          <a:gradFill rotWithShape="1">
            <a:gsLst>
              <a:gs pos="100000">
                <a:srgbClr val="F4E9DC"/>
              </a:gs>
              <a:gs pos="100000">
                <a:srgbClr val="FFE38C"/>
              </a:gs>
              <a:gs pos="100000">
                <a:srgbClr val="FFE38C"/>
              </a:gs>
              <a:gs pos="61000">
                <a:srgbClr val="DCDCDC"/>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900">
                <a:solidFill>
                  <a:schemeClr val="tx1"/>
                </a:solidFill>
                <a:latin typeface="Actor"/>
                <a:ea typeface="Calibri"/>
              </a:rPr>
              <a:t>P2</a:t>
            </a:r>
            <a:endParaRPr kumimoji="0" lang="fr-FR" altLang="en-JP" sz="900" i="0" u="none" strike="noStrike" cap="none" normalizeH="0" baseline="0">
              <a:ln>
                <a:noFill/>
              </a:ln>
              <a:solidFill>
                <a:schemeClr val="tx1"/>
              </a:solidFill>
              <a:effectLst/>
              <a:latin typeface="Actor" panose="020B0503050000020004" pitchFamily="34" charset="77"/>
            </a:endParaRPr>
          </a:p>
        </p:txBody>
      </p:sp>
      <p:sp>
        <p:nvSpPr>
          <p:cNvPr id="9" name="Ellipse 182">
            <a:extLst>
              <a:ext uri="{FF2B5EF4-FFF2-40B4-BE49-F238E27FC236}">
                <a16:creationId xmlns:a16="http://schemas.microsoft.com/office/drawing/2014/main" id="{A3FBDAFD-6A77-2BAD-191A-4E0D20D246F9}"/>
              </a:ext>
            </a:extLst>
          </p:cNvPr>
          <p:cNvSpPr>
            <a:spLocks noChangeArrowheads="1"/>
          </p:cNvSpPr>
          <p:nvPr/>
        </p:nvSpPr>
        <p:spPr bwMode="auto">
          <a:xfrm>
            <a:off x="4294629" y="2877331"/>
            <a:ext cx="425284" cy="355759"/>
          </a:xfrm>
          <a:prstGeom prst="ellipse">
            <a:avLst/>
          </a:prstGeom>
          <a:gradFill rotWithShape="1">
            <a:gsLst>
              <a:gs pos="100000">
                <a:srgbClr val="F4E9DC"/>
              </a:gs>
              <a:gs pos="100000">
                <a:srgbClr val="FFE38C"/>
              </a:gs>
              <a:gs pos="100000">
                <a:srgbClr val="FFE38C"/>
              </a:gs>
              <a:gs pos="61000">
                <a:srgbClr val="DCDCDC"/>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P3</a:t>
            </a:r>
            <a:endParaRPr kumimoji="0" lang="fr-FR" altLang="en-JP" sz="900" i="0" u="none" strike="noStrike" cap="none" normalizeH="0" baseline="0">
              <a:ln>
                <a:noFill/>
              </a:ln>
              <a:solidFill>
                <a:schemeClr val="tx1"/>
              </a:solidFill>
              <a:effectLst/>
              <a:latin typeface="Actor" panose="020B0503050000020004" pitchFamily="34" charset="77"/>
            </a:endParaRPr>
          </a:p>
        </p:txBody>
      </p:sp>
      <p:sp>
        <p:nvSpPr>
          <p:cNvPr id="2" name="Cylindre 135">
            <a:extLst>
              <a:ext uri="{FF2B5EF4-FFF2-40B4-BE49-F238E27FC236}">
                <a16:creationId xmlns:a16="http://schemas.microsoft.com/office/drawing/2014/main" id="{06CA5E88-707B-B156-8F1D-686B80407286}"/>
              </a:ext>
            </a:extLst>
          </p:cNvPr>
          <p:cNvSpPr>
            <a:spLocks noChangeArrowheads="1"/>
          </p:cNvSpPr>
          <p:nvPr/>
        </p:nvSpPr>
        <p:spPr bwMode="auto">
          <a:xfrm>
            <a:off x="2104737" y="789142"/>
            <a:ext cx="720029" cy="385776"/>
          </a:xfrm>
          <a:prstGeom prst="can">
            <a:avLst>
              <a:gd name="adj" fmla="val 25000"/>
            </a:avLst>
          </a:prstGeom>
          <a:gradFill flip="none" rotWithShape="1">
            <a:gsLst>
              <a:gs pos="0">
                <a:schemeClr val="accent1">
                  <a:lumMod val="89000"/>
                </a:schemeClr>
              </a:gs>
              <a:gs pos="23000">
                <a:schemeClr val="accent1">
                  <a:lumMod val="89000"/>
                </a:schemeClr>
              </a:gs>
              <a:gs pos="69000">
                <a:srgbClr val="929292"/>
              </a:gs>
              <a:gs pos="97000">
                <a:srgbClr val="929292"/>
              </a:gs>
            </a:gsLst>
            <a:path path="circle">
              <a:fillToRect l="50000" t="50000" r="50000" b="5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a:t>
            </a: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Data Set</a:t>
            </a:r>
            <a:endParaRPr kumimoji="0" lang="fr-FR" altLang="en-JP" sz="900" b="0" i="0" u="none" strike="noStrike" cap="none" normalizeH="0" baseline="0">
              <a:ln>
                <a:noFill/>
              </a:ln>
              <a:solidFill>
                <a:schemeClr val="tx1"/>
              </a:solidFill>
              <a:effectLst/>
              <a:latin typeface="Actor" panose="020B0503050000020004" pitchFamily="34" charset="77"/>
            </a:endParaRPr>
          </a:p>
        </p:txBody>
      </p:sp>
      <p:cxnSp>
        <p:nvCxnSpPr>
          <p:cNvPr id="4" name="Connecteur droit 186">
            <a:extLst>
              <a:ext uri="{FF2B5EF4-FFF2-40B4-BE49-F238E27FC236}">
                <a16:creationId xmlns:a16="http://schemas.microsoft.com/office/drawing/2014/main" id="{21073F40-430D-5EE5-645B-21169D64BA05}"/>
              </a:ext>
            </a:extLst>
          </p:cNvPr>
          <p:cNvCxnSpPr>
            <a:cxnSpLocks/>
          </p:cNvCxnSpPr>
          <p:nvPr/>
        </p:nvCxnSpPr>
        <p:spPr>
          <a:xfrm>
            <a:off x="545374" y="1335381"/>
            <a:ext cx="3961898" cy="6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188">
            <a:extLst>
              <a:ext uri="{FF2B5EF4-FFF2-40B4-BE49-F238E27FC236}">
                <a16:creationId xmlns:a16="http://schemas.microsoft.com/office/drawing/2014/main" id="{B8F049E2-C183-CB0B-BF8C-F28C81198A6F}"/>
              </a:ext>
            </a:extLst>
          </p:cNvPr>
          <p:cNvCxnSpPr>
            <a:cxnSpLocks/>
          </p:cNvCxnSpPr>
          <p:nvPr/>
        </p:nvCxnSpPr>
        <p:spPr>
          <a:xfrm>
            <a:off x="4509508" y="1346409"/>
            <a:ext cx="0" cy="3647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88">
            <a:extLst>
              <a:ext uri="{FF2B5EF4-FFF2-40B4-BE49-F238E27FC236}">
                <a16:creationId xmlns:a16="http://schemas.microsoft.com/office/drawing/2014/main" id="{38A507F5-2697-4987-3383-4E18F228A756}"/>
              </a:ext>
            </a:extLst>
          </p:cNvPr>
          <p:cNvCxnSpPr>
            <a:cxnSpLocks/>
          </p:cNvCxnSpPr>
          <p:nvPr/>
        </p:nvCxnSpPr>
        <p:spPr>
          <a:xfrm>
            <a:off x="551269" y="1338762"/>
            <a:ext cx="0" cy="3605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49">
            <a:extLst>
              <a:ext uri="{FF2B5EF4-FFF2-40B4-BE49-F238E27FC236}">
                <a16:creationId xmlns:a16="http://schemas.microsoft.com/office/drawing/2014/main" id="{3141AFE7-9B6F-0820-F41F-28270FF4A46E}"/>
              </a:ext>
            </a:extLst>
          </p:cNvPr>
          <p:cNvCxnSpPr>
            <a:cxnSpLocks/>
          </p:cNvCxnSpPr>
          <p:nvPr/>
        </p:nvCxnSpPr>
        <p:spPr>
          <a:xfrm>
            <a:off x="2477310" y="1174918"/>
            <a:ext cx="0" cy="1601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51">
            <a:extLst>
              <a:ext uri="{FF2B5EF4-FFF2-40B4-BE49-F238E27FC236}">
                <a16:creationId xmlns:a16="http://schemas.microsoft.com/office/drawing/2014/main" id="{31622ED3-6151-15BD-00F2-47B52A098443}"/>
              </a:ext>
            </a:extLst>
          </p:cNvPr>
          <p:cNvCxnSpPr>
            <a:cxnSpLocks/>
          </p:cNvCxnSpPr>
          <p:nvPr/>
        </p:nvCxnSpPr>
        <p:spPr>
          <a:xfrm>
            <a:off x="2477310" y="1335109"/>
            <a:ext cx="0" cy="3810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 13" descr="Une image contenant capture d’écran, texte, noir&#10;&#10;Le contenu généré par l’IA peut être incorrect.">
            <a:extLst>
              <a:ext uri="{FF2B5EF4-FFF2-40B4-BE49-F238E27FC236}">
                <a16:creationId xmlns:a16="http://schemas.microsoft.com/office/drawing/2014/main" id="{01DA325F-FB6A-9B74-ABC4-2B3A411302BC}"/>
              </a:ext>
            </a:extLst>
          </p:cNvPr>
          <p:cNvPicPr>
            <a:picLocks noChangeAspect="1"/>
          </p:cNvPicPr>
          <p:nvPr/>
        </p:nvPicPr>
        <p:blipFill>
          <a:blip r:embed="rId3"/>
          <a:stretch>
            <a:fillRect/>
          </a:stretch>
        </p:blipFill>
        <p:spPr>
          <a:xfrm>
            <a:off x="5069553" y="950937"/>
            <a:ext cx="3876696" cy="3377472"/>
          </a:xfrm>
          <a:prstGeom prst="rect">
            <a:avLst/>
          </a:prstGeom>
        </p:spPr>
      </p:pic>
    </p:spTree>
    <p:extLst>
      <p:ext uri="{BB962C8B-B14F-4D97-AF65-F5344CB8AC3E}">
        <p14:creationId xmlns:p14="http://schemas.microsoft.com/office/powerpoint/2010/main" val="386585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A9453DEA-38FD-2DE1-FF6E-599C4FA053FF}"/>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C7DE4876-104A-9B94-BD82-AABCC3AAAADE}"/>
              </a:ext>
            </a:extLst>
          </p:cNvPr>
          <p:cNvSpPr txBox="1">
            <a:spLocks noGrp="1"/>
          </p:cNvSpPr>
          <p:nvPr>
            <p:ph type="title" idx="4294967295"/>
          </p:nvPr>
        </p:nvSpPr>
        <p:spPr>
          <a:xfrm>
            <a:off x="-239348" y="255588"/>
            <a:ext cx="9837738" cy="66357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bg2"/>
                </a:solidFill>
              </a:rPr>
              <a:t>Unite and Conquer for HP Linear Algebra</a:t>
            </a:r>
            <a:endParaRPr sz="3200" b="1">
              <a:solidFill>
                <a:schemeClr val="bg2"/>
              </a:solidFill>
            </a:endParaRPr>
          </a:p>
        </p:txBody>
      </p:sp>
      <p:sp>
        <p:nvSpPr>
          <p:cNvPr id="150" name="Rectangle 90">
            <a:extLst>
              <a:ext uri="{FF2B5EF4-FFF2-40B4-BE49-F238E27FC236}">
                <a16:creationId xmlns:a16="http://schemas.microsoft.com/office/drawing/2014/main" id="{FCE33263-6E84-60B2-5D5B-EC79CFBD23FB}"/>
              </a:ext>
            </a:extLst>
          </p:cNvPr>
          <p:cNvSpPr>
            <a:spLocks noChangeArrowheads="1"/>
          </p:cNvSpPr>
          <p:nvPr/>
        </p:nvSpPr>
        <p:spPr bwMode="auto">
          <a:xfrm>
            <a:off x="105289" y="-240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cxnSp>
        <p:nvCxnSpPr>
          <p:cNvPr id="61" name="Connecteur droit avec flèche 199">
            <a:extLst>
              <a:ext uri="{FF2B5EF4-FFF2-40B4-BE49-F238E27FC236}">
                <a16:creationId xmlns:a16="http://schemas.microsoft.com/office/drawing/2014/main" id="{F96A0163-04F2-6BD6-5334-4745B7FFC8CF}"/>
              </a:ext>
            </a:extLst>
          </p:cNvPr>
          <p:cNvCxnSpPr/>
          <p:nvPr/>
        </p:nvCxnSpPr>
        <p:spPr>
          <a:xfrm>
            <a:off x="4904951" y="6213405"/>
            <a:ext cx="0" cy="3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6">
            <a:extLst>
              <a:ext uri="{FF2B5EF4-FFF2-40B4-BE49-F238E27FC236}">
                <a16:creationId xmlns:a16="http://schemas.microsoft.com/office/drawing/2014/main" id="{08DAB6CD-3522-AAB2-732E-94FEA9B55EAD}"/>
              </a:ext>
            </a:extLst>
          </p:cNvPr>
          <p:cNvSpPr>
            <a:spLocks noChangeArrowheads="1"/>
          </p:cNvSpPr>
          <p:nvPr/>
        </p:nvSpPr>
        <p:spPr bwMode="auto">
          <a:xfrm>
            <a:off x="-893869" y="-64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28" name="Rectangle 78">
            <a:extLst>
              <a:ext uri="{FF2B5EF4-FFF2-40B4-BE49-F238E27FC236}">
                <a16:creationId xmlns:a16="http://schemas.microsoft.com/office/drawing/2014/main" id="{B7763184-D2F8-E066-392D-65D9397E1621}"/>
              </a:ext>
            </a:extLst>
          </p:cNvPr>
          <p:cNvSpPr>
            <a:spLocks noChangeArrowheads="1"/>
          </p:cNvSpPr>
          <p:nvPr/>
        </p:nvSpPr>
        <p:spPr bwMode="auto">
          <a:xfrm>
            <a:off x="-893869" y="-184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97" name="Rectangle : coins arrondis 204">
            <a:extLst>
              <a:ext uri="{FF2B5EF4-FFF2-40B4-BE49-F238E27FC236}">
                <a16:creationId xmlns:a16="http://schemas.microsoft.com/office/drawing/2014/main" id="{5EA19FCC-14F6-3312-6D0E-5D400F2A0440}"/>
              </a:ext>
            </a:extLst>
          </p:cNvPr>
          <p:cNvSpPr>
            <a:spLocks noChangeArrowheads="1"/>
          </p:cNvSpPr>
          <p:nvPr/>
        </p:nvSpPr>
        <p:spPr bwMode="auto">
          <a:xfrm>
            <a:off x="196480" y="1380764"/>
            <a:ext cx="1264800" cy="463749"/>
          </a:xfrm>
          <a:prstGeom prst="roundRect">
            <a:avLst>
              <a:gd name="adj" fmla="val 16667"/>
            </a:avLst>
          </a:prstGeom>
          <a:gradFill flip="none" rotWithShape="1">
            <a:gsLst>
              <a:gs pos="0">
                <a:schemeClr val="accent2">
                  <a:lumMod val="50000"/>
                </a:schemeClr>
              </a:gs>
              <a:gs pos="61000">
                <a:schemeClr val="accent2">
                  <a:lumMod val="75000"/>
                </a:schemeClr>
              </a:gs>
              <a:gs pos="96000">
                <a:schemeClr val="tx2">
                  <a:lumMod val="95000"/>
                </a:schemeClr>
              </a:gs>
              <a:gs pos="100000">
                <a:schemeClr val="accent1"/>
              </a:gs>
            </a:gsLst>
            <a:lin ang="27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en-JP" sz="1050">
                <a:latin typeface="Actor" panose="020B0503050000020004" pitchFamily="34" charset="77"/>
                <a:ea typeface="Calibri" panose="020F0502020204030204" pitchFamily="34" charset="0"/>
                <a:cs typeface="Arial" panose="020B0604020202020204" pitchFamily="34" charset="0"/>
              </a:rPr>
              <a:t>(</a:t>
            </a: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Re)starting Conditions 1</a:t>
            </a:r>
            <a:endParaRPr kumimoji="0" lang="fr-FR" altLang="en-JP" sz="1050" b="0" i="0" u="none" strike="noStrike" cap="none" normalizeH="0" baseline="0">
              <a:ln>
                <a:noFill/>
              </a:ln>
              <a:solidFill>
                <a:schemeClr val="tx1"/>
              </a:solidFill>
              <a:effectLst/>
              <a:latin typeface="Actor" panose="020B0503050000020004" pitchFamily="34" charset="77"/>
            </a:endParaRPr>
          </a:p>
        </p:txBody>
      </p:sp>
      <p:sp>
        <p:nvSpPr>
          <p:cNvPr id="200" name="Rectangle : coins arrondis 207">
            <a:extLst>
              <a:ext uri="{FF2B5EF4-FFF2-40B4-BE49-F238E27FC236}">
                <a16:creationId xmlns:a16="http://schemas.microsoft.com/office/drawing/2014/main" id="{0E485CBB-4883-76C7-F724-73AAD24230BE}"/>
              </a:ext>
            </a:extLst>
          </p:cNvPr>
          <p:cNvSpPr>
            <a:spLocks noChangeArrowheads="1"/>
          </p:cNvSpPr>
          <p:nvPr/>
        </p:nvSpPr>
        <p:spPr bwMode="auto">
          <a:xfrm>
            <a:off x="196480" y="2303670"/>
            <a:ext cx="1231816" cy="458814"/>
          </a:xfrm>
          <a:prstGeom prst="roundRect">
            <a:avLst>
              <a:gd name="adj" fmla="val 16667"/>
            </a:avLst>
          </a:prstGeom>
          <a:gradFill flip="none" rotWithShape="1">
            <a:gsLst>
              <a:gs pos="0">
                <a:schemeClr val="bg1">
                  <a:lumMod val="75000"/>
                </a:schemeClr>
              </a:gs>
              <a:gs pos="91000">
                <a:schemeClr val="accent2">
                  <a:lumMod val="97000"/>
                  <a:lumOff val="3000"/>
                </a:schemeClr>
              </a:gs>
              <a:gs pos="100000">
                <a:schemeClr val="accent2">
                  <a:lumMod val="60000"/>
                  <a:lumOff val="40000"/>
                </a:schemeClr>
              </a:gs>
            </a:gsLst>
            <a:lin ang="27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Solving P by M1</a:t>
            </a:r>
            <a:endParaRPr kumimoji="0" lang="fr-FR" altLang="en-JP" sz="1050" b="0" i="0" u="none" strike="noStrike" cap="none" normalizeH="0" baseline="0">
              <a:ln>
                <a:noFill/>
              </a:ln>
              <a:solidFill>
                <a:schemeClr val="tx1"/>
              </a:solidFill>
              <a:effectLst/>
              <a:latin typeface="Actor" panose="020B0503050000020004" pitchFamily="34" charset="77"/>
            </a:endParaRPr>
          </a:p>
        </p:txBody>
      </p:sp>
      <p:sp>
        <p:nvSpPr>
          <p:cNvPr id="203" name="Rectangle : coins arrondis 214">
            <a:extLst>
              <a:ext uri="{FF2B5EF4-FFF2-40B4-BE49-F238E27FC236}">
                <a16:creationId xmlns:a16="http://schemas.microsoft.com/office/drawing/2014/main" id="{2B1BA114-4689-8073-2263-19D86454F345}"/>
              </a:ext>
            </a:extLst>
          </p:cNvPr>
          <p:cNvSpPr>
            <a:spLocks noChangeArrowheads="1"/>
          </p:cNvSpPr>
          <p:nvPr/>
        </p:nvSpPr>
        <p:spPr bwMode="auto">
          <a:xfrm>
            <a:off x="196480" y="3177677"/>
            <a:ext cx="1264800" cy="365234"/>
          </a:xfrm>
          <a:prstGeom prst="roundRect">
            <a:avLst>
              <a:gd name="adj" fmla="val 16667"/>
            </a:avLst>
          </a:prstGeom>
          <a:gradFill rotWithShape="1">
            <a:gsLst>
              <a:gs pos="0">
                <a:srgbClr val="F8FBF6"/>
              </a:gs>
              <a:gs pos="74001">
                <a:srgbClr val="BEDCAA"/>
              </a:gs>
              <a:gs pos="83000">
                <a:srgbClr val="BEDCAA"/>
              </a:gs>
              <a:gs pos="100000">
                <a:srgbClr val="D4E8C6"/>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Solution 1</a:t>
            </a:r>
            <a:endParaRPr kumimoji="0" lang="fr-FR" altLang="en-JP" sz="1050" b="0" i="0" u="none" strike="noStrike" cap="none" normalizeH="0" baseline="0">
              <a:ln>
                <a:noFill/>
              </a:ln>
              <a:solidFill>
                <a:schemeClr val="tx1"/>
              </a:solidFill>
              <a:effectLst/>
              <a:latin typeface="Actor" panose="020B0503050000020004" pitchFamily="34" charset="77"/>
            </a:endParaRPr>
          </a:p>
        </p:txBody>
      </p:sp>
      <p:sp>
        <p:nvSpPr>
          <p:cNvPr id="204" name="Rectangle : coins arrondis 215">
            <a:extLst>
              <a:ext uri="{FF2B5EF4-FFF2-40B4-BE49-F238E27FC236}">
                <a16:creationId xmlns:a16="http://schemas.microsoft.com/office/drawing/2014/main" id="{417BE25D-6413-7564-0079-A2548D3356CE}"/>
              </a:ext>
            </a:extLst>
          </p:cNvPr>
          <p:cNvSpPr>
            <a:spLocks noChangeArrowheads="1"/>
          </p:cNvSpPr>
          <p:nvPr/>
        </p:nvSpPr>
        <p:spPr bwMode="auto">
          <a:xfrm>
            <a:off x="2696356" y="3177677"/>
            <a:ext cx="1264800" cy="365234"/>
          </a:xfrm>
          <a:prstGeom prst="roundRect">
            <a:avLst>
              <a:gd name="adj" fmla="val 16667"/>
            </a:avLst>
          </a:prstGeom>
          <a:gradFill rotWithShape="1">
            <a:gsLst>
              <a:gs pos="0">
                <a:srgbClr val="F8FBF6"/>
              </a:gs>
              <a:gs pos="74001">
                <a:srgbClr val="BEDCAA"/>
              </a:gs>
              <a:gs pos="83000">
                <a:srgbClr val="BEDCAA"/>
              </a:gs>
              <a:gs pos="100000">
                <a:srgbClr val="D4E8C6"/>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Solution 2</a:t>
            </a:r>
            <a:endParaRPr kumimoji="0" lang="fr-FR" altLang="en-JP" sz="1050" b="0" i="0" u="none" strike="noStrike" cap="none" normalizeH="0" baseline="0">
              <a:ln>
                <a:noFill/>
              </a:ln>
              <a:solidFill>
                <a:schemeClr val="tx1"/>
              </a:solidFill>
              <a:effectLst/>
              <a:latin typeface="Actor" panose="020B0503050000020004" pitchFamily="34" charset="77"/>
            </a:endParaRPr>
          </a:p>
        </p:txBody>
      </p:sp>
      <p:sp>
        <p:nvSpPr>
          <p:cNvPr id="205" name="Rectangle : coins arrondis 216">
            <a:extLst>
              <a:ext uri="{FF2B5EF4-FFF2-40B4-BE49-F238E27FC236}">
                <a16:creationId xmlns:a16="http://schemas.microsoft.com/office/drawing/2014/main" id="{F32102AB-14E0-7E43-DF16-A6FE567AC6BB}"/>
              </a:ext>
            </a:extLst>
          </p:cNvPr>
          <p:cNvSpPr>
            <a:spLocks noChangeArrowheads="1"/>
          </p:cNvSpPr>
          <p:nvPr/>
        </p:nvSpPr>
        <p:spPr bwMode="auto">
          <a:xfrm>
            <a:off x="5361104" y="3179279"/>
            <a:ext cx="1264800" cy="365234"/>
          </a:xfrm>
          <a:prstGeom prst="roundRect">
            <a:avLst>
              <a:gd name="adj" fmla="val 16667"/>
            </a:avLst>
          </a:prstGeom>
          <a:gradFill rotWithShape="1">
            <a:gsLst>
              <a:gs pos="0">
                <a:srgbClr val="F8FBF6"/>
              </a:gs>
              <a:gs pos="74001">
                <a:srgbClr val="BEDCAA"/>
              </a:gs>
              <a:gs pos="83000">
                <a:srgbClr val="BEDCAA"/>
              </a:gs>
              <a:gs pos="100000">
                <a:srgbClr val="D4E8C6"/>
              </a:gs>
            </a:gsLst>
            <a:lin ang="5400000" scaled="1"/>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Solution 3</a:t>
            </a:r>
            <a:endParaRPr kumimoji="0" lang="fr-FR" altLang="en-JP" sz="1050" b="0" i="0" u="none" strike="noStrike" cap="none" normalizeH="0" baseline="0">
              <a:ln>
                <a:noFill/>
              </a:ln>
              <a:solidFill>
                <a:schemeClr val="tx1"/>
              </a:solidFill>
              <a:effectLst/>
              <a:latin typeface="Actor" panose="020B0503050000020004" pitchFamily="34" charset="77"/>
            </a:endParaRPr>
          </a:p>
        </p:txBody>
      </p:sp>
      <p:cxnSp>
        <p:nvCxnSpPr>
          <p:cNvPr id="206" name="Connecteur droit avec flèche 218">
            <a:extLst>
              <a:ext uri="{FF2B5EF4-FFF2-40B4-BE49-F238E27FC236}">
                <a16:creationId xmlns:a16="http://schemas.microsoft.com/office/drawing/2014/main" id="{7D300129-B82F-7178-B758-7241260A0A24}"/>
              </a:ext>
            </a:extLst>
          </p:cNvPr>
          <p:cNvCxnSpPr/>
          <p:nvPr/>
        </p:nvCxnSpPr>
        <p:spPr>
          <a:xfrm>
            <a:off x="836515" y="1864614"/>
            <a:ext cx="0" cy="4695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Connecteur droit avec flèche 220">
            <a:extLst>
              <a:ext uri="{FF2B5EF4-FFF2-40B4-BE49-F238E27FC236}">
                <a16:creationId xmlns:a16="http://schemas.microsoft.com/office/drawing/2014/main" id="{D52A9611-49E7-A7B1-9D3E-2946A55BA513}"/>
              </a:ext>
            </a:extLst>
          </p:cNvPr>
          <p:cNvCxnSpPr/>
          <p:nvPr/>
        </p:nvCxnSpPr>
        <p:spPr>
          <a:xfrm>
            <a:off x="842315" y="2776101"/>
            <a:ext cx="0" cy="4015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Connecteur droit 225">
            <a:extLst>
              <a:ext uri="{FF2B5EF4-FFF2-40B4-BE49-F238E27FC236}">
                <a16:creationId xmlns:a16="http://schemas.microsoft.com/office/drawing/2014/main" id="{39782311-902D-4EC0-B8EB-164B3A7B77CE}"/>
              </a:ext>
            </a:extLst>
          </p:cNvPr>
          <p:cNvCxnSpPr/>
          <p:nvPr/>
        </p:nvCxnSpPr>
        <p:spPr>
          <a:xfrm flipH="1">
            <a:off x="1214332" y="6452191"/>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1" name="Connecteur droit 227">
            <a:extLst>
              <a:ext uri="{FF2B5EF4-FFF2-40B4-BE49-F238E27FC236}">
                <a16:creationId xmlns:a16="http://schemas.microsoft.com/office/drawing/2014/main" id="{D2F4C79F-FBE7-622C-3005-EFBD9CE75791}"/>
              </a:ext>
            </a:extLst>
          </p:cNvPr>
          <p:cNvCxnSpPr/>
          <p:nvPr/>
        </p:nvCxnSpPr>
        <p:spPr>
          <a:xfrm>
            <a:off x="836515" y="1209828"/>
            <a:ext cx="1096463"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3" name="Connecteur droit 232">
            <a:extLst>
              <a:ext uri="{FF2B5EF4-FFF2-40B4-BE49-F238E27FC236}">
                <a16:creationId xmlns:a16="http://schemas.microsoft.com/office/drawing/2014/main" id="{70E4C58C-C75F-0D35-FC61-5C2A8407FC61}"/>
              </a:ext>
            </a:extLst>
          </p:cNvPr>
          <p:cNvCxnSpPr>
            <a:cxnSpLocks/>
          </p:cNvCxnSpPr>
          <p:nvPr/>
        </p:nvCxnSpPr>
        <p:spPr>
          <a:xfrm>
            <a:off x="3399240" y="1209827"/>
            <a:ext cx="1048427"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6" name="Connecteur droit 236">
            <a:extLst>
              <a:ext uri="{FF2B5EF4-FFF2-40B4-BE49-F238E27FC236}">
                <a16:creationId xmlns:a16="http://schemas.microsoft.com/office/drawing/2014/main" id="{B2F424C1-3C99-0BA2-1325-701FFD886B49}"/>
              </a:ext>
            </a:extLst>
          </p:cNvPr>
          <p:cNvCxnSpPr/>
          <p:nvPr/>
        </p:nvCxnSpPr>
        <p:spPr>
          <a:xfrm flipV="1">
            <a:off x="9305502" y="281261"/>
            <a:ext cx="0" cy="32439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8" name="Connecteur droit 237">
            <a:extLst>
              <a:ext uri="{FF2B5EF4-FFF2-40B4-BE49-F238E27FC236}">
                <a16:creationId xmlns:a16="http://schemas.microsoft.com/office/drawing/2014/main" id="{BFDDF23C-3436-7812-A503-FFF7B904335E}"/>
              </a:ext>
            </a:extLst>
          </p:cNvPr>
          <p:cNvCxnSpPr/>
          <p:nvPr/>
        </p:nvCxnSpPr>
        <p:spPr>
          <a:xfrm flipH="1">
            <a:off x="7766262" y="6489656"/>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0" name="Flèche vers la droite 239">
            <a:extLst>
              <a:ext uri="{FF2B5EF4-FFF2-40B4-BE49-F238E27FC236}">
                <a16:creationId xmlns:a16="http://schemas.microsoft.com/office/drawing/2014/main" id="{1F9290E0-2D23-86B9-35EA-945A5602FFC7}"/>
              </a:ext>
            </a:extLst>
          </p:cNvPr>
          <p:cNvSpPr/>
          <p:nvPr/>
        </p:nvSpPr>
        <p:spPr>
          <a:xfrm>
            <a:off x="3643640" y="3912629"/>
            <a:ext cx="2288014" cy="46517"/>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23" name="Flèche vers la droite 240">
            <a:extLst>
              <a:ext uri="{FF2B5EF4-FFF2-40B4-BE49-F238E27FC236}">
                <a16:creationId xmlns:a16="http://schemas.microsoft.com/office/drawing/2014/main" id="{68499811-3A5B-0BAE-FC15-2366403E0935}"/>
              </a:ext>
            </a:extLst>
          </p:cNvPr>
          <p:cNvSpPr/>
          <p:nvPr/>
        </p:nvSpPr>
        <p:spPr>
          <a:xfrm>
            <a:off x="3643640" y="4134176"/>
            <a:ext cx="2288014" cy="46517"/>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25" name="Flèche vers la droite 241">
            <a:extLst>
              <a:ext uri="{FF2B5EF4-FFF2-40B4-BE49-F238E27FC236}">
                <a16:creationId xmlns:a16="http://schemas.microsoft.com/office/drawing/2014/main" id="{DD66E06C-3678-E8BE-75EB-C78C3D75D91D}"/>
              </a:ext>
            </a:extLst>
          </p:cNvPr>
          <p:cNvSpPr/>
          <p:nvPr/>
        </p:nvSpPr>
        <p:spPr>
          <a:xfrm>
            <a:off x="882538" y="3908589"/>
            <a:ext cx="2401755" cy="46517"/>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26" name="Flèche vers la gauche 243">
            <a:extLst>
              <a:ext uri="{FF2B5EF4-FFF2-40B4-BE49-F238E27FC236}">
                <a16:creationId xmlns:a16="http://schemas.microsoft.com/office/drawing/2014/main" id="{255C43F5-A607-2553-FF9F-F98591FDA19E}"/>
              </a:ext>
            </a:extLst>
          </p:cNvPr>
          <p:cNvSpPr/>
          <p:nvPr/>
        </p:nvSpPr>
        <p:spPr>
          <a:xfrm>
            <a:off x="882538" y="4118383"/>
            <a:ext cx="2425414" cy="46517"/>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27" name="Flèche vers la gauche 244">
            <a:extLst>
              <a:ext uri="{FF2B5EF4-FFF2-40B4-BE49-F238E27FC236}">
                <a16:creationId xmlns:a16="http://schemas.microsoft.com/office/drawing/2014/main" id="{53E231E3-85EE-3906-E8C1-8D6939AC326A}"/>
              </a:ext>
            </a:extLst>
          </p:cNvPr>
          <p:cNvSpPr/>
          <p:nvPr/>
        </p:nvSpPr>
        <p:spPr>
          <a:xfrm>
            <a:off x="893267" y="4335835"/>
            <a:ext cx="2425414" cy="46517"/>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28" name="Flèche vers la gauche 245">
            <a:extLst>
              <a:ext uri="{FF2B5EF4-FFF2-40B4-BE49-F238E27FC236}">
                <a16:creationId xmlns:a16="http://schemas.microsoft.com/office/drawing/2014/main" id="{CEA66959-4806-760A-FAAE-731CD6DBFE0D}"/>
              </a:ext>
            </a:extLst>
          </p:cNvPr>
          <p:cNvSpPr/>
          <p:nvPr/>
        </p:nvSpPr>
        <p:spPr>
          <a:xfrm>
            <a:off x="3625472" y="4343496"/>
            <a:ext cx="2284374" cy="46517"/>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cxnSp>
        <p:nvCxnSpPr>
          <p:cNvPr id="229" name="Connecteur droit avec flèche 246">
            <a:extLst>
              <a:ext uri="{FF2B5EF4-FFF2-40B4-BE49-F238E27FC236}">
                <a16:creationId xmlns:a16="http://schemas.microsoft.com/office/drawing/2014/main" id="{7D300FE9-A913-2AEE-B1D5-B42737E0A93B}"/>
              </a:ext>
            </a:extLst>
          </p:cNvPr>
          <p:cNvCxnSpPr/>
          <p:nvPr/>
        </p:nvCxnSpPr>
        <p:spPr>
          <a:xfrm>
            <a:off x="3399240" y="1864614"/>
            <a:ext cx="0" cy="4695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Connecteur droit avec flèche 247">
            <a:extLst>
              <a:ext uri="{FF2B5EF4-FFF2-40B4-BE49-F238E27FC236}">
                <a16:creationId xmlns:a16="http://schemas.microsoft.com/office/drawing/2014/main" id="{7EACB734-2D43-AF64-CA23-772EFF0252BE}"/>
              </a:ext>
            </a:extLst>
          </p:cNvPr>
          <p:cNvCxnSpPr/>
          <p:nvPr/>
        </p:nvCxnSpPr>
        <p:spPr>
          <a:xfrm>
            <a:off x="6017243" y="1826915"/>
            <a:ext cx="0" cy="4695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Connecteur droit avec flèche 248">
            <a:extLst>
              <a:ext uri="{FF2B5EF4-FFF2-40B4-BE49-F238E27FC236}">
                <a16:creationId xmlns:a16="http://schemas.microsoft.com/office/drawing/2014/main" id="{5EEC6CEE-8205-0693-FCFD-A7B3A0397E6D}"/>
              </a:ext>
            </a:extLst>
          </p:cNvPr>
          <p:cNvCxnSpPr/>
          <p:nvPr/>
        </p:nvCxnSpPr>
        <p:spPr>
          <a:xfrm>
            <a:off x="3399240" y="2780806"/>
            <a:ext cx="0" cy="4015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Connecteur droit avec flèche 249">
            <a:extLst>
              <a:ext uri="{FF2B5EF4-FFF2-40B4-BE49-F238E27FC236}">
                <a16:creationId xmlns:a16="http://schemas.microsoft.com/office/drawing/2014/main" id="{B61F7723-AB81-C76C-FF33-6D8374AD1130}"/>
              </a:ext>
            </a:extLst>
          </p:cNvPr>
          <p:cNvCxnSpPr/>
          <p:nvPr/>
        </p:nvCxnSpPr>
        <p:spPr>
          <a:xfrm>
            <a:off x="6003354" y="2780806"/>
            <a:ext cx="0" cy="4015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Connecteur droit avec flèche 2">
            <a:extLst>
              <a:ext uri="{FF2B5EF4-FFF2-40B4-BE49-F238E27FC236}">
                <a16:creationId xmlns:a16="http://schemas.microsoft.com/office/drawing/2014/main" id="{832BC8E7-157E-2FF6-3740-E7429585271E}"/>
              </a:ext>
            </a:extLst>
          </p:cNvPr>
          <p:cNvCxnSpPr>
            <a:cxnSpLocks/>
          </p:cNvCxnSpPr>
          <p:nvPr/>
        </p:nvCxnSpPr>
        <p:spPr>
          <a:xfrm>
            <a:off x="836515" y="933449"/>
            <a:ext cx="0" cy="46297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236" name="Connecteur droit avec flèche 8">
            <a:extLst>
              <a:ext uri="{FF2B5EF4-FFF2-40B4-BE49-F238E27FC236}">
                <a16:creationId xmlns:a16="http://schemas.microsoft.com/office/drawing/2014/main" id="{CBF723C4-79A5-E765-CA3C-0BF3950656A3}"/>
              </a:ext>
            </a:extLst>
          </p:cNvPr>
          <p:cNvCxnSpPr>
            <a:cxnSpLocks/>
          </p:cNvCxnSpPr>
          <p:nvPr/>
        </p:nvCxnSpPr>
        <p:spPr>
          <a:xfrm flipH="1">
            <a:off x="3390994" y="3558703"/>
            <a:ext cx="8246" cy="10157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8" name="Rectangle : coins arrondis 10">
            <a:extLst>
              <a:ext uri="{FF2B5EF4-FFF2-40B4-BE49-F238E27FC236}">
                <a16:creationId xmlns:a16="http://schemas.microsoft.com/office/drawing/2014/main" id="{82461124-1572-D49F-3362-E999B6B09E14}"/>
              </a:ext>
            </a:extLst>
          </p:cNvPr>
          <p:cNvSpPr>
            <a:spLocks noChangeArrowheads="1"/>
          </p:cNvSpPr>
          <p:nvPr/>
        </p:nvSpPr>
        <p:spPr bwMode="auto">
          <a:xfrm>
            <a:off x="1340582" y="4486501"/>
            <a:ext cx="4518275" cy="337978"/>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400" b="1" i="0" u="none" strike="noStrike" cap="none" normalizeH="0" baseline="0">
                <a:ln>
                  <a:noFill/>
                </a:ln>
                <a:solidFill>
                  <a:schemeClr val="bg2"/>
                </a:solidFill>
                <a:effectLst/>
                <a:latin typeface="Actor" panose="020B0503050000020004" pitchFamily="34" charset="77"/>
                <a:ea typeface="Calibri" panose="020F0502020204030204" pitchFamily="34" charset="0"/>
                <a:cs typeface="Arial" panose="020B0604020202020204" pitchFamily="34" charset="0"/>
              </a:rPr>
              <a:t>Synchronous or </a:t>
            </a:r>
            <a:r>
              <a:rPr kumimoji="0" lang="fr-FR" altLang="en-JP" sz="1400" b="1" i="0" u="sng" strike="noStrike" cap="none" normalizeH="0" baseline="0">
                <a:ln>
                  <a:noFill/>
                </a:ln>
                <a:solidFill>
                  <a:schemeClr val="bg2"/>
                </a:solidFill>
                <a:effectLst/>
                <a:latin typeface="Actor" panose="020B0503050000020004" pitchFamily="34" charset="77"/>
                <a:ea typeface="Calibri" panose="020F0502020204030204" pitchFamily="34" charset="0"/>
                <a:cs typeface="Arial" panose="020B0604020202020204" pitchFamily="34" charset="0"/>
              </a:rPr>
              <a:t>Asynchronous</a:t>
            </a:r>
            <a:r>
              <a:rPr kumimoji="0" lang="fr-FR" altLang="en-JP" sz="1400" b="1" i="0" u="none" strike="noStrike" cap="none" normalizeH="0" baseline="0">
                <a:ln>
                  <a:noFill/>
                </a:ln>
                <a:solidFill>
                  <a:schemeClr val="bg2"/>
                </a:solidFill>
                <a:effectLst/>
                <a:latin typeface="Actor" panose="020B0503050000020004" pitchFamily="34" charset="77"/>
                <a:ea typeface="Calibri" panose="020F0502020204030204" pitchFamily="34" charset="0"/>
                <a:cs typeface="Arial" panose="020B0604020202020204" pitchFamily="34" charset="0"/>
              </a:rPr>
              <a:t> Information Exchange</a:t>
            </a:r>
            <a:endParaRPr kumimoji="0" lang="fr-FR" altLang="en-JP" sz="1800" b="0" i="0" u="none" strike="noStrike" cap="none" normalizeH="0" baseline="0">
              <a:ln>
                <a:noFill/>
              </a:ln>
              <a:solidFill>
                <a:schemeClr val="bg2"/>
              </a:solidFill>
              <a:effectLst/>
              <a:latin typeface="Actor" panose="020B0503050000020004" pitchFamily="34" charset="77"/>
            </a:endParaRPr>
          </a:p>
        </p:txBody>
      </p:sp>
      <p:cxnSp>
        <p:nvCxnSpPr>
          <p:cNvPr id="239" name="Connecteur droit 11">
            <a:extLst>
              <a:ext uri="{FF2B5EF4-FFF2-40B4-BE49-F238E27FC236}">
                <a16:creationId xmlns:a16="http://schemas.microsoft.com/office/drawing/2014/main" id="{E1866256-6800-39AC-A544-A96D9EBC5760}"/>
              </a:ext>
            </a:extLst>
          </p:cNvPr>
          <p:cNvCxnSpPr/>
          <p:nvPr/>
        </p:nvCxnSpPr>
        <p:spPr>
          <a:xfrm flipH="1">
            <a:off x="4614122" y="5770836"/>
            <a:ext cx="3633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5" name="Connecteur droit 226">
            <a:extLst>
              <a:ext uri="{FF2B5EF4-FFF2-40B4-BE49-F238E27FC236}">
                <a16:creationId xmlns:a16="http://schemas.microsoft.com/office/drawing/2014/main" id="{0F43AACB-76CF-68FE-AA9C-3881B28EAED7}"/>
              </a:ext>
            </a:extLst>
          </p:cNvPr>
          <p:cNvCxnSpPr>
            <a:cxnSpLocks/>
          </p:cNvCxnSpPr>
          <p:nvPr/>
        </p:nvCxnSpPr>
        <p:spPr>
          <a:xfrm flipV="1">
            <a:off x="1932978" y="1222193"/>
            <a:ext cx="0" cy="2621768"/>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4" name="Connecteur droit avec flèche 8">
            <a:extLst>
              <a:ext uri="{FF2B5EF4-FFF2-40B4-BE49-F238E27FC236}">
                <a16:creationId xmlns:a16="http://schemas.microsoft.com/office/drawing/2014/main" id="{CEC8096D-29C6-1644-74E4-2A39E3F619C2}"/>
              </a:ext>
            </a:extLst>
          </p:cNvPr>
          <p:cNvCxnSpPr>
            <a:cxnSpLocks/>
          </p:cNvCxnSpPr>
          <p:nvPr/>
        </p:nvCxnSpPr>
        <p:spPr>
          <a:xfrm>
            <a:off x="812388" y="3558703"/>
            <a:ext cx="0" cy="6219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Connecteur droit avec flèche 8">
            <a:extLst>
              <a:ext uri="{FF2B5EF4-FFF2-40B4-BE49-F238E27FC236}">
                <a16:creationId xmlns:a16="http://schemas.microsoft.com/office/drawing/2014/main" id="{95245256-2E6E-86ED-5152-B38B84485F6F}"/>
              </a:ext>
            </a:extLst>
          </p:cNvPr>
          <p:cNvCxnSpPr>
            <a:cxnSpLocks/>
          </p:cNvCxnSpPr>
          <p:nvPr/>
        </p:nvCxnSpPr>
        <p:spPr>
          <a:xfrm>
            <a:off x="6007110" y="3542910"/>
            <a:ext cx="0" cy="5078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cteur droit 226">
            <a:extLst>
              <a:ext uri="{FF2B5EF4-FFF2-40B4-BE49-F238E27FC236}">
                <a16:creationId xmlns:a16="http://schemas.microsoft.com/office/drawing/2014/main" id="{CB33A1B3-7C25-278D-A147-F57F8765D6F1}"/>
              </a:ext>
            </a:extLst>
          </p:cNvPr>
          <p:cNvCxnSpPr>
            <a:cxnSpLocks/>
          </p:cNvCxnSpPr>
          <p:nvPr/>
        </p:nvCxnSpPr>
        <p:spPr>
          <a:xfrm flipV="1">
            <a:off x="7062106" y="1175081"/>
            <a:ext cx="0" cy="2621768"/>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0" name="Connecteur droit 235">
            <a:extLst>
              <a:ext uri="{FF2B5EF4-FFF2-40B4-BE49-F238E27FC236}">
                <a16:creationId xmlns:a16="http://schemas.microsoft.com/office/drawing/2014/main" id="{C468D0D3-D0F7-4EAF-F2C0-4213F7795B93}"/>
              </a:ext>
            </a:extLst>
          </p:cNvPr>
          <p:cNvCxnSpPr>
            <a:cxnSpLocks/>
          </p:cNvCxnSpPr>
          <p:nvPr/>
        </p:nvCxnSpPr>
        <p:spPr>
          <a:xfrm>
            <a:off x="6017243" y="3809511"/>
            <a:ext cx="1044863"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1" name="Connecteur droit 235">
            <a:extLst>
              <a:ext uri="{FF2B5EF4-FFF2-40B4-BE49-F238E27FC236}">
                <a16:creationId xmlns:a16="http://schemas.microsoft.com/office/drawing/2014/main" id="{7E27A37D-808F-2930-0C55-6F6DB165F4BC}"/>
              </a:ext>
            </a:extLst>
          </p:cNvPr>
          <p:cNvCxnSpPr>
            <a:cxnSpLocks/>
          </p:cNvCxnSpPr>
          <p:nvPr/>
        </p:nvCxnSpPr>
        <p:spPr>
          <a:xfrm>
            <a:off x="3391313" y="3831595"/>
            <a:ext cx="1056354"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5" name="Connecteur droit 227">
            <a:extLst>
              <a:ext uri="{FF2B5EF4-FFF2-40B4-BE49-F238E27FC236}">
                <a16:creationId xmlns:a16="http://schemas.microsoft.com/office/drawing/2014/main" id="{685906DD-5569-6D6B-CF9C-E13DB895D8EC}"/>
              </a:ext>
            </a:extLst>
          </p:cNvPr>
          <p:cNvCxnSpPr/>
          <p:nvPr/>
        </p:nvCxnSpPr>
        <p:spPr>
          <a:xfrm>
            <a:off x="836515" y="3843961"/>
            <a:ext cx="1096463"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6" name="Connecteur droit 226">
            <a:extLst>
              <a:ext uri="{FF2B5EF4-FFF2-40B4-BE49-F238E27FC236}">
                <a16:creationId xmlns:a16="http://schemas.microsoft.com/office/drawing/2014/main" id="{F50CA603-1E92-F9E9-31E1-64DAF2BEFFAB}"/>
              </a:ext>
            </a:extLst>
          </p:cNvPr>
          <p:cNvCxnSpPr>
            <a:cxnSpLocks/>
          </p:cNvCxnSpPr>
          <p:nvPr/>
        </p:nvCxnSpPr>
        <p:spPr>
          <a:xfrm flipV="1">
            <a:off x="4447667" y="1209827"/>
            <a:ext cx="0" cy="2621768"/>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3" name="Connecteur droit avec flèche 2">
            <a:extLst>
              <a:ext uri="{FF2B5EF4-FFF2-40B4-BE49-F238E27FC236}">
                <a16:creationId xmlns:a16="http://schemas.microsoft.com/office/drawing/2014/main" id="{047353F6-066C-175C-8E8C-67591C648040}"/>
              </a:ext>
            </a:extLst>
          </p:cNvPr>
          <p:cNvCxnSpPr>
            <a:cxnSpLocks/>
          </p:cNvCxnSpPr>
          <p:nvPr/>
        </p:nvCxnSpPr>
        <p:spPr>
          <a:xfrm>
            <a:off x="3399240" y="943595"/>
            <a:ext cx="0" cy="46297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15" name="Connecteur droit avec flèche 2">
            <a:extLst>
              <a:ext uri="{FF2B5EF4-FFF2-40B4-BE49-F238E27FC236}">
                <a16:creationId xmlns:a16="http://schemas.microsoft.com/office/drawing/2014/main" id="{BB391FCD-60F9-3437-9DD6-BDBB5E526B6C}"/>
              </a:ext>
            </a:extLst>
          </p:cNvPr>
          <p:cNvCxnSpPr>
            <a:cxnSpLocks/>
          </p:cNvCxnSpPr>
          <p:nvPr/>
        </p:nvCxnSpPr>
        <p:spPr>
          <a:xfrm>
            <a:off x="6002777" y="917793"/>
            <a:ext cx="0" cy="46297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18" name="Connecteur droit 232">
            <a:extLst>
              <a:ext uri="{FF2B5EF4-FFF2-40B4-BE49-F238E27FC236}">
                <a16:creationId xmlns:a16="http://schemas.microsoft.com/office/drawing/2014/main" id="{5AC4491D-B731-8ABB-A841-7EC32F374822}"/>
              </a:ext>
            </a:extLst>
          </p:cNvPr>
          <p:cNvCxnSpPr>
            <a:cxnSpLocks/>
          </p:cNvCxnSpPr>
          <p:nvPr/>
        </p:nvCxnSpPr>
        <p:spPr>
          <a:xfrm>
            <a:off x="6017243" y="1175081"/>
            <a:ext cx="1048427"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0" name="Rectangle : coins arrondis 204">
            <a:extLst>
              <a:ext uri="{FF2B5EF4-FFF2-40B4-BE49-F238E27FC236}">
                <a16:creationId xmlns:a16="http://schemas.microsoft.com/office/drawing/2014/main" id="{8BBDB035-9A17-F480-F6E4-8F76FA731DC5}"/>
              </a:ext>
            </a:extLst>
          </p:cNvPr>
          <p:cNvSpPr>
            <a:spLocks noChangeArrowheads="1"/>
          </p:cNvSpPr>
          <p:nvPr/>
        </p:nvSpPr>
        <p:spPr bwMode="auto">
          <a:xfrm>
            <a:off x="2735296" y="1417957"/>
            <a:ext cx="1264800" cy="463749"/>
          </a:xfrm>
          <a:prstGeom prst="roundRect">
            <a:avLst>
              <a:gd name="adj" fmla="val 16667"/>
            </a:avLst>
          </a:prstGeom>
          <a:gradFill flip="none" rotWithShape="1">
            <a:gsLst>
              <a:gs pos="0">
                <a:schemeClr val="accent2">
                  <a:lumMod val="50000"/>
                </a:schemeClr>
              </a:gs>
              <a:gs pos="61000">
                <a:schemeClr val="accent2">
                  <a:lumMod val="75000"/>
                </a:schemeClr>
              </a:gs>
              <a:gs pos="96000">
                <a:schemeClr val="tx2">
                  <a:lumMod val="95000"/>
                </a:schemeClr>
              </a:gs>
              <a:gs pos="100000">
                <a:schemeClr val="accent1"/>
              </a:gs>
            </a:gsLst>
            <a:lin ang="27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sz="1050" dirty="0">
                <a:latin typeface="Actor"/>
                <a:ea typeface="Calibri"/>
              </a:rPr>
              <a:t>(</a:t>
            </a:r>
            <a:r>
              <a:rPr kumimoji="0" lang="fr-FR" sz="1050" b="0" i="0" u="none" strike="noStrike" cap="none" normalizeH="0" baseline="0" dirty="0">
                <a:ln>
                  <a:noFill/>
                </a:ln>
                <a:solidFill>
                  <a:srgbClr val="000000"/>
                </a:solidFill>
                <a:effectLst/>
                <a:latin typeface="Actor"/>
                <a:ea typeface="Calibri"/>
              </a:rPr>
              <a:t>Re)starting Conditions 2</a:t>
            </a:r>
            <a:endParaRPr kumimoji="0" lang="fr-FR" sz="1050" b="0" i="0" u="none" strike="noStrike" cap="none" normalizeH="0" baseline="0" dirty="0">
              <a:ln>
                <a:noFill/>
              </a:ln>
              <a:solidFill>
                <a:schemeClr val="tx1"/>
              </a:solidFill>
              <a:effectLst/>
              <a:latin typeface="Actor"/>
              <a:ea typeface="Calibri"/>
            </a:endParaRPr>
          </a:p>
        </p:txBody>
      </p:sp>
      <p:sp>
        <p:nvSpPr>
          <p:cNvPr id="321" name="Rectangle : coins arrondis 204">
            <a:extLst>
              <a:ext uri="{FF2B5EF4-FFF2-40B4-BE49-F238E27FC236}">
                <a16:creationId xmlns:a16="http://schemas.microsoft.com/office/drawing/2014/main" id="{45C8FFCA-9A8F-4DC2-003F-F43D64DC7566}"/>
              </a:ext>
            </a:extLst>
          </p:cNvPr>
          <p:cNvSpPr>
            <a:spLocks noChangeArrowheads="1"/>
          </p:cNvSpPr>
          <p:nvPr/>
        </p:nvSpPr>
        <p:spPr bwMode="auto">
          <a:xfrm>
            <a:off x="5387446" y="1395804"/>
            <a:ext cx="1264800" cy="463749"/>
          </a:xfrm>
          <a:prstGeom prst="roundRect">
            <a:avLst>
              <a:gd name="adj" fmla="val 16667"/>
            </a:avLst>
          </a:prstGeom>
          <a:gradFill flip="none" rotWithShape="1">
            <a:gsLst>
              <a:gs pos="0">
                <a:schemeClr val="accent2">
                  <a:lumMod val="50000"/>
                </a:schemeClr>
              </a:gs>
              <a:gs pos="61000">
                <a:schemeClr val="accent2">
                  <a:lumMod val="75000"/>
                </a:schemeClr>
              </a:gs>
              <a:gs pos="96000">
                <a:schemeClr val="tx2">
                  <a:lumMod val="95000"/>
                </a:schemeClr>
              </a:gs>
              <a:gs pos="100000">
                <a:schemeClr val="accent1"/>
              </a:gs>
            </a:gsLst>
            <a:lin ang="27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en-JP" sz="1050">
                <a:latin typeface="Actor" panose="020B0503050000020004" pitchFamily="34" charset="77"/>
                <a:ea typeface="Calibri" panose="020F0502020204030204" pitchFamily="34" charset="0"/>
                <a:cs typeface="Arial" panose="020B0604020202020204" pitchFamily="34" charset="0"/>
              </a:rPr>
              <a:t>(</a:t>
            </a: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Re)starting Conditions 3</a:t>
            </a:r>
            <a:endParaRPr kumimoji="0" lang="fr-FR" altLang="en-JP" sz="1050" b="0" i="0" u="none" strike="noStrike" cap="none" normalizeH="0" baseline="0">
              <a:ln>
                <a:noFill/>
              </a:ln>
              <a:solidFill>
                <a:schemeClr val="tx1"/>
              </a:solidFill>
              <a:effectLst/>
              <a:latin typeface="Actor" panose="020B0503050000020004" pitchFamily="34" charset="77"/>
            </a:endParaRPr>
          </a:p>
        </p:txBody>
      </p:sp>
      <p:sp>
        <p:nvSpPr>
          <p:cNvPr id="322" name="Rectangle : coins arrondis 207">
            <a:extLst>
              <a:ext uri="{FF2B5EF4-FFF2-40B4-BE49-F238E27FC236}">
                <a16:creationId xmlns:a16="http://schemas.microsoft.com/office/drawing/2014/main" id="{08588395-3DC9-5291-BCCF-4F4724AC87BA}"/>
              </a:ext>
            </a:extLst>
          </p:cNvPr>
          <p:cNvSpPr>
            <a:spLocks noChangeArrowheads="1"/>
          </p:cNvSpPr>
          <p:nvPr/>
        </p:nvSpPr>
        <p:spPr bwMode="auto">
          <a:xfrm>
            <a:off x="2733301" y="2334800"/>
            <a:ext cx="1231816" cy="458814"/>
          </a:xfrm>
          <a:prstGeom prst="roundRect">
            <a:avLst>
              <a:gd name="adj" fmla="val 16667"/>
            </a:avLst>
          </a:prstGeom>
          <a:gradFill flip="none" rotWithShape="1">
            <a:gsLst>
              <a:gs pos="0">
                <a:schemeClr val="bg1">
                  <a:lumMod val="75000"/>
                </a:schemeClr>
              </a:gs>
              <a:gs pos="91000">
                <a:schemeClr val="accent2">
                  <a:lumMod val="97000"/>
                  <a:lumOff val="3000"/>
                </a:schemeClr>
              </a:gs>
              <a:gs pos="100000">
                <a:schemeClr val="accent2">
                  <a:lumMod val="60000"/>
                  <a:lumOff val="40000"/>
                </a:schemeClr>
              </a:gs>
            </a:gsLst>
            <a:lin ang="27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Solving P by M2</a:t>
            </a:r>
            <a:endParaRPr kumimoji="0" lang="fr-FR" altLang="en-JP" sz="1050" b="0" i="0" u="none" strike="noStrike" cap="none" normalizeH="0" baseline="0">
              <a:ln>
                <a:noFill/>
              </a:ln>
              <a:solidFill>
                <a:schemeClr val="tx1"/>
              </a:solidFill>
              <a:effectLst/>
              <a:latin typeface="Actor" panose="020B0503050000020004" pitchFamily="34" charset="77"/>
            </a:endParaRPr>
          </a:p>
        </p:txBody>
      </p:sp>
      <p:sp>
        <p:nvSpPr>
          <p:cNvPr id="323" name="Rectangle : coins arrondis 207">
            <a:extLst>
              <a:ext uri="{FF2B5EF4-FFF2-40B4-BE49-F238E27FC236}">
                <a16:creationId xmlns:a16="http://schemas.microsoft.com/office/drawing/2014/main" id="{304842AD-63B5-BF30-202D-43E512F905C5}"/>
              </a:ext>
            </a:extLst>
          </p:cNvPr>
          <p:cNvSpPr>
            <a:spLocks noChangeArrowheads="1"/>
          </p:cNvSpPr>
          <p:nvPr/>
        </p:nvSpPr>
        <p:spPr bwMode="auto">
          <a:xfrm>
            <a:off x="5394088" y="2308562"/>
            <a:ext cx="1231816" cy="458814"/>
          </a:xfrm>
          <a:prstGeom prst="roundRect">
            <a:avLst>
              <a:gd name="adj" fmla="val 16667"/>
            </a:avLst>
          </a:prstGeom>
          <a:gradFill flip="none" rotWithShape="1">
            <a:gsLst>
              <a:gs pos="0">
                <a:schemeClr val="bg1">
                  <a:lumMod val="75000"/>
                </a:schemeClr>
              </a:gs>
              <a:gs pos="91000">
                <a:schemeClr val="accent2">
                  <a:lumMod val="97000"/>
                  <a:lumOff val="3000"/>
                </a:schemeClr>
              </a:gs>
              <a:gs pos="100000">
                <a:schemeClr val="accent2">
                  <a:lumMod val="60000"/>
                  <a:lumOff val="40000"/>
                </a:schemeClr>
              </a:gs>
            </a:gsLst>
            <a:lin ang="27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050" b="0" i="0" u="none" strike="noStrike" cap="none" normalizeH="0" baseline="0">
                <a:ln>
                  <a:noFill/>
                </a:ln>
                <a:solidFill>
                  <a:srgbClr val="000000"/>
                </a:solidFill>
                <a:effectLst/>
                <a:latin typeface="Actor" panose="020B0503050000020004" pitchFamily="34" charset="77"/>
                <a:ea typeface="Calibri" panose="020F0502020204030204" pitchFamily="34" charset="0"/>
                <a:cs typeface="Arial" panose="020B0604020202020204" pitchFamily="34" charset="0"/>
              </a:rPr>
              <a:t>Solving P by M3</a:t>
            </a:r>
            <a:endParaRPr kumimoji="0" lang="fr-FR" altLang="en-JP" sz="1050" b="0" i="0" u="none" strike="noStrike" cap="none" normalizeH="0" baseline="0">
              <a:ln>
                <a:noFill/>
              </a:ln>
              <a:solidFill>
                <a:schemeClr val="tx1"/>
              </a:solidFill>
              <a:effectLst/>
              <a:latin typeface="Actor" panose="020B0503050000020004" pitchFamily="34" charset="77"/>
            </a:endParaRPr>
          </a:p>
        </p:txBody>
      </p:sp>
      <mc:AlternateContent xmlns:mc="http://schemas.openxmlformats.org/markup-compatibility/2006" xmlns:a14="http://schemas.microsoft.com/office/drawing/2010/main">
        <mc:Choice Requires="a14">
          <p:sp>
            <p:nvSpPr>
              <p:cNvPr id="3" name="AutoShape 569">
                <a:extLst>
                  <a:ext uri="{FF2B5EF4-FFF2-40B4-BE49-F238E27FC236}">
                    <a16:creationId xmlns:a16="http://schemas.microsoft.com/office/drawing/2014/main" id="{AF61D4E3-BB9E-B185-2DEA-5F0E82C22D28}"/>
                  </a:ext>
                </a:extLst>
              </p:cNvPr>
              <p:cNvSpPr>
                <a:spLocks noChangeArrowheads="1"/>
              </p:cNvSpPr>
              <p:nvPr/>
            </p:nvSpPr>
            <p:spPr bwMode="auto">
              <a:xfrm>
                <a:off x="4493074" y="3557418"/>
                <a:ext cx="1319239" cy="360362"/>
              </a:xfrm>
              <a:prstGeom prst="roundRect">
                <a:avLst>
                  <a:gd name="adj" fmla="val 16667"/>
                </a:avLst>
              </a:prstGeom>
              <a:noFill/>
              <a:ln w="12700">
                <a:noFill/>
                <a:miter lim="800000"/>
                <a:headEnd/>
                <a:tailEnd/>
              </a:ln>
              <a:extLst>
                <a:ext uri="{909E8E84-426E-40DD-AFC4-6F175D3DCCD1}">
                  <a14:hiddenFill>
                    <a:solidFill>
                      <a:srgbClr val="FFFFFF"/>
                    </a:solidFill>
                  </a14:hiddenFill>
                </a:ext>
              </a:extLst>
            </p:spPr>
            <p:txBody>
              <a:bodyPr vert="horz" wrap="square" lIns="91440" tIns="45720" rIns="91440" bIns="45720" numCol="1" anchor="ctr" anchorCtr="0" compatLnSpc="1">
                <a:prstTxWarp prst="textNoShape">
                  <a:avLst/>
                </a:prstTxWarp>
              </a:bodyPr>
              <a:lstStyle/>
              <a:p>
                <a14:m>
                  <m:oMath xmlns:m="http://schemas.openxmlformats.org/officeDocument/2006/math">
                    <m:r>
                      <a:rPr lang="en-US" sz="1600" i="1" smtClean="0">
                        <a:solidFill>
                          <a:srgbClr val="DCDCDC"/>
                        </a:solidFill>
                        <a:latin typeface="Cambria Math" panose="02040503050406030204" pitchFamily="18" charset="0"/>
                        <a:ea typeface="Cambria Math" panose="02040503050406030204" pitchFamily="18" charset="0"/>
                      </a:rPr>
                      <m:t>𝑓</m:t>
                    </m:r>
                  </m:oMath>
                </a14:m>
                <a:r>
                  <a:rPr lang="en-US" sz="1600">
                    <a:solidFill>
                      <a:srgbClr val="DCDCDC"/>
                    </a:solidFill>
                    <a:latin typeface="Cambria Math" panose="02040503050406030204" pitchFamily="18" charset="0"/>
                    <a:ea typeface="Cambria Math" panose="02040503050406030204" pitchFamily="18" charset="0"/>
                  </a:rPr>
                  <a:t>(S₁ᵏ, ..., Sₗᵏ)</a:t>
                </a:r>
              </a:p>
            </p:txBody>
          </p:sp>
        </mc:Choice>
        <mc:Fallback xmlns="">
          <p:sp>
            <p:nvSpPr>
              <p:cNvPr id="3" name="AutoShape 569">
                <a:extLst>
                  <a:ext uri="{FF2B5EF4-FFF2-40B4-BE49-F238E27FC236}">
                    <a16:creationId xmlns:a16="http://schemas.microsoft.com/office/drawing/2014/main" id="{AF61D4E3-BB9E-B185-2DEA-5F0E82C22D28}"/>
                  </a:ext>
                </a:extLst>
              </p:cNvPr>
              <p:cNvSpPr>
                <a:spLocks noRot="1" noChangeAspect="1" noMove="1" noResize="1" noEditPoints="1" noAdjustHandles="1" noChangeArrowheads="1" noChangeShapeType="1" noTextEdit="1"/>
              </p:cNvSpPr>
              <p:nvPr/>
            </p:nvSpPr>
            <p:spPr bwMode="auto">
              <a:xfrm>
                <a:off x="4493074" y="3557418"/>
                <a:ext cx="1319239" cy="360362"/>
              </a:xfrm>
              <a:prstGeom prst="roundRect">
                <a:avLst>
                  <a:gd name="adj" fmla="val 16667"/>
                </a:avLst>
              </a:prstGeom>
              <a:blipFill>
                <a:blip r:embed="rId3"/>
                <a:stretch>
                  <a:fillRect t="-3390" b="-16949"/>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fr-FR">
                    <a:noFill/>
                  </a:rPr>
                  <a:t> </a:t>
                </a:r>
              </a:p>
            </p:txBody>
          </p:sp>
        </mc:Fallback>
      </mc:AlternateContent>
      <p:sp>
        <p:nvSpPr>
          <p:cNvPr id="25" name="TextBox 24">
            <a:extLst>
              <a:ext uri="{FF2B5EF4-FFF2-40B4-BE49-F238E27FC236}">
                <a16:creationId xmlns:a16="http://schemas.microsoft.com/office/drawing/2014/main" id="{DB098402-952C-8C5C-F24A-3B620BBE0902}"/>
              </a:ext>
            </a:extLst>
          </p:cNvPr>
          <p:cNvSpPr txBox="1"/>
          <p:nvPr/>
        </p:nvSpPr>
        <p:spPr>
          <a:xfrm>
            <a:off x="7211022" y="1175080"/>
            <a:ext cx="1591450" cy="2677656"/>
          </a:xfrm>
          <a:prstGeom prst="rect">
            <a:avLst/>
          </a:prstGeom>
          <a:noFill/>
        </p:spPr>
        <p:txBody>
          <a:bodyPr wrap="square" lIns="91440" tIns="45720" rIns="91440" bIns="45720" rtlCol="0" anchor="t">
            <a:spAutoFit/>
          </a:bodyPr>
          <a:lstStyle/>
          <a:p>
            <a:r>
              <a:rPr lang="en-US">
                <a:solidFill>
                  <a:schemeClr val="tx1"/>
                </a:solidFill>
                <a:latin typeface="Actor"/>
              </a:rPr>
              <a:t>UC approach involve several iterative </a:t>
            </a:r>
          </a:p>
          <a:p>
            <a:r>
              <a:rPr lang="en-US">
                <a:solidFill>
                  <a:schemeClr val="tx1"/>
                </a:solidFill>
                <a:latin typeface="Actor"/>
              </a:rPr>
              <a:t>(co-)methods collaborating to solve the same given problem to find the solution more quickly than each of the co-methods individually. </a:t>
            </a:r>
            <a:endParaRPr lang="en-JP">
              <a:solidFill>
                <a:schemeClr val="tx1"/>
              </a:solidFill>
              <a:latin typeface="Actor"/>
            </a:endParaRPr>
          </a:p>
        </p:txBody>
      </p:sp>
    </p:spTree>
    <p:extLst>
      <p:ext uri="{BB962C8B-B14F-4D97-AF65-F5344CB8AC3E}">
        <p14:creationId xmlns:p14="http://schemas.microsoft.com/office/powerpoint/2010/main" val="349987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2">
          <a:extLst>
            <a:ext uri="{FF2B5EF4-FFF2-40B4-BE49-F238E27FC236}">
              <a16:creationId xmlns:a16="http://schemas.microsoft.com/office/drawing/2014/main" id="{06693FA1-08EF-AB97-5D87-1C4611C171EB}"/>
            </a:ext>
          </a:extLst>
        </p:cNvPr>
        <p:cNvGrpSpPr/>
        <p:nvPr/>
      </p:nvGrpSpPr>
      <p:grpSpPr>
        <a:xfrm>
          <a:off x="0" y="0"/>
          <a:ext cx="0" cy="0"/>
          <a:chOff x="0" y="0"/>
          <a:chExt cx="0" cy="0"/>
        </a:xfrm>
      </p:grpSpPr>
      <p:sp>
        <p:nvSpPr>
          <p:cNvPr id="553" name="Google Shape;553;p31">
            <a:extLst>
              <a:ext uri="{FF2B5EF4-FFF2-40B4-BE49-F238E27FC236}">
                <a16:creationId xmlns:a16="http://schemas.microsoft.com/office/drawing/2014/main" id="{2F802143-4B86-912B-69A5-75706148A7F8}"/>
              </a:ext>
            </a:extLst>
          </p:cNvPr>
          <p:cNvSpPr txBox="1">
            <a:spLocks noGrp="1"/>
          </p:cNvSpPr>
          <p:nvPr>
            <p:ph type="title" idx="4294967295"/>
          </p:nvPr>
        </p:nvSpPr>
        <p:spPr>
          <a:xfrm>
            <a:off x="487180" y="435131"/>
            <a:ext cx="7702550" cy="665163"/>
          </a:xfrm>
          <a:prstGeom prst="rect">
            <a:avLst/>
          </a:prstGeom>
        </p:spPr>
        <p:txBody>
          <a:bodyPr spcFirstLastPara="1" wrap="square" lIns="91425" tIns="91425" rIns="91425" bIns="91425" anchor="t" anchorCtr="0">
            <a:noAutofit/>
          </a:bodyPr>
          <a:lstStyle/>
          <a:p>
            <a:pPr rtl="0">
              <a:spcBef>
                <a:spcPts val="0"/>
              </a:spcBef>
              <a:spcAft>
                <a:spcPts val="0"/>
              </a:spcAft>
            </a:pPr>
            <a:r>
              <a:rPr lang="en"/>
              <a:t>UC </a:t>
            </a:r>
            <a:r>
              <a:rPr lang="en-US"/>
              <a:t>Fundamental Principles</a:t>
            </a:r>
            <a:endParaRPr/>
          </a:p>
        </p:txBody>
      </p:sp>
      <p:grpSp>
        <p:nvGrpSpPr>
          <p:cNvPr id="554" name="Google Shape;554;p31">
            <a:extLst>
              <a:ext uri="{FF2B5EF4-FFF2-40B4-BE49-F238E27FC236}">
                <a16:creationId xmlns:a16="http://schemas.microsoft.com/office/drawing/2014/main" id="{2B07A22D-3018-27B2-4521-7ADC93694D9E}"/>
              </a:ext>
            </a:extLst>
          </p:cNvPr>
          <p:cNvGrpSpPr/>
          <p:nvPr/>
        </p:nvGrpSpPr>
        <p:grpSpPr>
          <a:xfrm>
            <a:off x="16187" y="1305084"/>
            <a:ext cx="2910463" cy="585300"/>
            <a:chOff x="16187" y="1305084"/>
            <a:chExt cx="2910463" cy="585300"/>
          </a:xfrm>
        </p:grpSpPr>
        <p:sp>
          <p:nvSpPr>
            <p:cNvPr id="556" name="Google Shape;556;p31">
              <a:extLst>
                <a:ext uri="{FF2B5EF4-FFF2-40B4-BE49-F238E27FC236}">
                  <a16:creationId xmlns:a16="http://schemas.microsoft.com/office/drawing/2014/main" id="{5BF8C16E-4707-5C83-AF85-982F8F21856A}"/>
                </a:ext>
              </a:extLst>
            </p:cNvPr>
            <p:cNvSpPr/>
            <p:nvPr/>
          </p:nvSpPr>
          <p:spPr>
            <a:xfrm flipH="1">
              <a:off x="283930" y="1459428"/>
              <a:ext cx="2642720" cy="364415"/>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1500" b="1">
                  <a:solidFill>
                    <a:schemeClr val="bg1">
                      <a:lumMod val="49000"/>
                    </a:schemeClr>
                  </a:solidFill>
                  <a:latin typeface="Jura"/>
                  <a:ea typeface="Jura"/>
                  <a:cs typeface="Jura"/>
                  <a:sym typeface="Jura"/>
                </a:rPr>
                <a:t>Multi-Level Parallelism</a:t>
              </a:r>
              <a:endParaRPr sz="1500" b="1">
                <a:solidFill>
                  <a:schemeClr val="bg1">
                    <a:lumMod val="49000"/>
                  </a:schemeClr>
                </a:solidFill>
                <a:latin typeface="Jura"/>
                <a:ea typeface="Jura"/>
                <a:cs typeface="Jura"/>
                <a:sym typeface="Jura"/>
              </a:endParaRPr>
            </a:p>
          </p:txBody>
        </p:sp>
        <p:sp>
          <p:nvSpPr>
            <p:cNvPr id="558" name="Google Shape;558;p31">
              <a:extLst>
                <a:ext uri="{FF2B5EF4-FFF2-40B4-BE49-F238E27FC236}">
                  <a16:creationId xmlns:a16="http://schemas.microsoft.com/office/drawing/2014/main" id="{082CEC7C-4C96-7DBA-5789-16A59522B78A}"/>
                </a:ext>
              </a:extLst>
            </p:cNvPr>
            <p:cNvSpPr/>
            <p:nvPr/>
          </p:nvSpPr>
          <p:spPr>
            <a:xfrm>
              <a:off x="16187" y="1305084"/>
              <a:ext cx="734100" cy="58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bg2"/>
                  </a:solidFill>
                  <a:latin typeface="Jura"/>
                  <a:ea typeface="Jura"/>
                  <a:cs typeface="Jura"/>
                  <a:sym typeface="Jura"/>
                </a:rPr>
                <a:t>1</a:t>
              </a:r>
              <a:endParaRPr sz="1800" b="1">
                <a:solidFill>
                  <a:schemeClr val="bg2"/>
                </a:solidFill>
                <a:latin typeface="Jura"/>
                <a:ea typeface="Jura"/>
                <a:cs typeface="Jura"/>
                <a:sym typeface="Jura"/>
              </a:endParaRPr>
            </a:p>
          </p:txBody>
        </p:sp>
      </p:grpSp>
      <p:sp>
        <p:nvSpPr>
          <p:cNvPr id="563" name="Google Shape;563;p31">
            <a:extLst>
              <a:ext uri="{FF2B5EF4-FFF2-40B4-BE49-F238E27FC236}">
                <a16:creationId xmlns:a16="http://schemas.microsoft.com/office/drawing/2014/main" id="{01D8DA1A-D4EB-3208-4AC4-B2ABFFE5951E}"/>
              </a:ext>
            </a:extLst>
          </p:cNvPr>
          <p:cNvSpPr/>
          <p:nvPr/>
        </p:nvSpPr>
        <p:spPr>
          <a:xfrm>
            <a:off x="0" y="1816668"/>
            <a:ext cx="734100" cy="58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bg2"/>
                </a:solidFill>
                <a:latin typeface="Jura"/>
                <a:ea typeface="Jura"/>
                <a:cs typeface="Jura"/>
                <a:sym typeface="Jura"/>
              </a:rPr>
              <a:t>2</a:t>
            </a:r>
            <a:endParaRPr sz="1800" b="1">
              <a:solidFill>
                <a:schemeClr val="bg2"/>
              </a:solidFill>
              <a:latin typeface="Jura"/>
              <a:ea typeface="Jura"/>
              <a:cs typeface="Jura"/>
              <a:sym typeface="Jura"/>
            </a:endParaRPr>
          </a:p>
        </p:txBody>
      </p:sp>
      <p:grpSp>
        <p:nvGrpSpPr>
          <p:cNvPr id="564" name="Google Shape;564;p31">
            <a:extLst>
              <a:ext uri="{FF2B5EF4-FFF2-40B4-BE49-F238E27FC236}">
                <a16:creationId xmlns:a16="http://schemas.microsoft.com/office/drawing/2014/main" id="{7F66BE72-722D-0C20-B1F1-3B698EDF714A}"/>
              </a:ext>
            </a:extLst>
          </p:cNvPr>
          <p:cNvGrpSpPr/>
          <p:nvPr/>
        </p:nvGrpSpPr>
        <p:grpSpPr>
          <a:xfrm>
            <a:off x="16187" y="1886669"/>
            <a:ext cx="2713818" cy="1037248"/>
            <a:chOff x="-233530" y="1692668"/>
            <a:chExt cx="2713818" cy="1037248"/>
          </a:xfrm>
        </p:grpSpPr>
        <p:sp>
          <p:nvSpPr>
            <p:cNvPr id="566" name="Google Shape;566;p31">
              <a:extLst>
                <a:ext uri="{FF2B5EF4-FFF2-40B4-BE49-F238E27FC236}">
                  <a16:creationId xmlns:a16="http://schemas.microsoft.com/office/drawing/2014/main" id="{EDDE7D5C-AD4C-B542-EB9D-DC0C7BB514EC}"/>
                </a:ext>
              </a:extLst>
            </p:cNvPr>
            <p:cNvSpPr/>
            <p:nvPr/>
          </p:nvSpPr>
          <p:spPr>
            <a:xfrm flipH="1">
              <a:off x="230859" y="1692668"/>
              <a:ext cx="2249429" cy="437886"/>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1500" b="1">
                  <a:solidFill>
                    <a:schemeClr val="bg1">
                      <a:lumMod val="49000"/>
                    </a:schemeClr>
                  </a:solidFill>
                  <a:latin typeface="Jura"/>
                  <a:ea typeface="Jura"/>
                  <a:cs typeface="Jura"/>
                  <a:sym typeface="Jura"/>
                </a:rPr>
                <a:t>Fault Tolerance</a:t>
              </a:r>
            </a:p>
          </p:txBody>
        </p:sp>
        <p:sp>
          <p:nvSpPr>
            <p:cNvPr id="568" name="Google Shape;568;p31">
              <a:extLst>
                <a:ext uri="{FF2B5EF4-FFF2-40B4-BE49-F238E27FC236}">
                  <a16:creationId xmlns:a16="http://schemas.microsoft.com/office/drawing/2014/main" id="{87C5DDCA-9DCB-740E-8FF7-E32C2DAC9563}"/>
                </a:ext>
              </a:extLst>
            </p:cNvPr>
            <p:cNvSpPr/>
            <p:nvPr/>
          </p:nvSpPr>
          <p:spPr>
            <a:xfrm>
              <a:off x="-233530" y="2144616"/>
              <a:ext cx="734100" cy="58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bg2"/>
                  </a:solidFill>
                  <a:latin typeface="Jura"/>
                  <a:ea typeface="Jura"/>
                  <a:cs typeface="Jura"/>
                  <a:sym typeface="Jura"/>
                </a:rPr>
                <a:t>3</a:t>
              </a:r>
              <a:endParaRPr sz="1800" b="1">
                <a:solidFill>
                  <a:schemeClr val="bg2"/>
                </a:solidFill>
                <a:latin typeface="Jura"/>
                <a:ea typeface="Jura"/>
                <a:cs typeface="Jura"/>
                <a:sym typeface="Jura"/>
              </a:endParaRPr>
            </a:p>
          </p:txBody>
        </p:sp>
      </p:grpSp>
      <p:grpSp>
        <p:nvGrpSpPr>
          <p:cNvPr id="569" name="Google Shape;569;p31">
            <a:extLst>
              <a:ext uri="{FF2B5EF4-FFF2-40B4-BE49-F238E27FC236}">
                <a16:creationId xmlns:a16="http://schemas.microsoft.com/office/drawing/2014/main" id="{5B67C9EA-756C-D028-D7D8-7AC50493848C}"/>
              </a:ext>
            </a:extLst>
          </p:cNvPr>
          <p:cNvGrpSpPr/>
          <p:nvPr/>
        </p:nvGrpSpPr>
        <p:grpSpPr>
          <a:xfrm>
            <a:off x="198335" y="2915904"/>
            <a:ext cx="3814906" cy="585300"/>
            <a:chOff x="-7424757" y="2579731"/>
            <a:chExt cx="10656533" cy="585300"/>
          </a:xfrm>
        </p:grpSpPr>
        <p:sp>
          <p:nvSpPr>
            <p:cNvPr id="571" name="Google Shape;571;p31">
              <a:extLst>
                <a:ext uri="{FF2B5EF4-FFF2-40B4-BE49-F238E27FC236}">
                  <a16:creationId xmlns:a16="http://schemas.microsoft.com/office/drawing/2014/main" id="{CF27DA8C-8C79-6B97-BD8B-7CCD29005833}"/>
                </a:ext>
              </a:extLst>
            </p:cNvPr>
            <p:cNvSpPr/>
            <p:nvPr/>
          </p:nvSpPr>
          <p:spPr>
            <a:xfrm>
              <a:off x="-6636356" y="2705631"/>
              <a:ext cx="9868132" cy="362379"/>
            </a:xfrm>
            <a:prstGeom prst="rect">
              <a:avLst/>
            </a:prstGeom>
            <a:noFill/>
            <a:ln>
              <a:noFill/>
            </a:ln>
          </p:spPr>
          <p:txBody>
            <a:bodyPr spcFirstLastPara="1" wrap="square" lIns="91425" tIns="91425" rIns="91425" bIns="91425" anchor="b" anchorCtr="0">
              <a:noAutofit/>
            </a:bodyPr>
            <a:lstStyle/>
            <a:p>
              <a:pPr marL="0" lvl="0" indent="0" rtl="0">
                <a:lnSpc>
                  <a:spcPct val="115000"/>
                </a:lnSpc>
                <a:spcBef>
                  <a:spcPts val="0"/>
                </a:spcBef>
                <a:spcAft>
                  <a:spcPts val="0"/>
                </a:spcAft>
                <a:buNone/>
              </a:pPr>
              <a:r>
                <a:rPr lang="en-US" sz="1500" b="1">
                  <a:solidFill>
                    <a:schemeClr val="bg1">
                      <a:lumMod val="49000"/>
                    </a:schemeClr>
                  </a:solidFill>
                  <a:latin typeface="Jura"/>
                  <a:ea typeface="Jura"/>
                  <a:cs typeface="Jura"/>
                  <a:sym typeface="Jura"/>
                </a:rPr>
                <a:t>Heterogeneity of components</a:t>
              </a:r>
              <a:endParaRPr lang="en-US" sz="1500" b="1">
                <a:solidFill>
                  <a:schemeClr val="bg1">
                    <a:lumMod val="49000"/>
                  </a:schemeClr>
                </a:solidFill>
                <a:latin typeface="Jura"/>
                <a:ea typeface="Jura"/>
                <a:cs typeface="Jura"/>
              </a:endParaRPr>
            </a:p>
          </p:txBody>
        </p:sp>
        <p:sp>
          <p:nvSpPr>
            <p:cNvPr id="573" name="Google Shape;573;p31">
              <a:extLst>
                <a:ext uri="{FF2B5EF4-FFF2-40B4-BE49-F238E27FC236}">
                  <a16:creationId xmlns:a16="http://schemas.microsoft.com/office/drawing/2014/main" id="{339F61AE-1D8E-AB15-F09B-C386B4858FBD}"/>
                </a:ext>
              </a:extLst>
            </p:cNvPr>
            <p:cNvSpPr/>
            <p:nvPr/>
          </p:nvSpPr>
          <p:spPr>
            <a:xfrm>
              <a:off x="-7424757" y="2579731"/>
              <a:ext cx="1033000" cy="58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bg2"/>
                  </a:solidFill>
                  <a:latin typeface="Jura"/>
                  <a:ea typeface="Jura"/>
                  <a:cs typeface="Jura"/>
                  <a:sym typeface="Jura"/>
                </a:rPr>
                <a:t>4</a:t>
              </a:r>
              <a:endParaRPr sz="1800" b="1">
                <a:solidFill>
                  <a:schemeClr val="bg2"/>
                </a:solidFill>
                <a:latin typeface="Jura"/>
                <a:ea typeface="Jura"/>
                <a:cs typeface="Jura"/>
                <a:sym typeface="Jura"/>
              </a:endParaRPr>
            </a:p>
          </p:txBody>
        </p:sp>
      </p:grpSp>
      <p:grpSp>
        <p:nvGrpSpPr>
          <p:cNvPr id="574" name="Google Shape;574;p31">
            <a:extLst>
              <a:ext uri="{FF2B5EF4-FFF2-40B4-BE49-F238E27FC236}">
                <a16:creationId xmlns:a16="http://schemas.microsoft.com/office/drawing/2014/main" id="{6DCDD5E0-AF68-243E-BD3A-6D7806735CD5}"/>
              </a:ext>
            </a:extLst>
          </p:cNvPr>
          <p:cNvGrpSpPr/>
          <p:nvPr/>
        </p:nvGrpSpPr>
        <p:grpSpPr>
          <a:xfrm>
            <a:off x="76530" y="3437853"/>
            <a:ext cx="2378695" cy="640156"/>
            <a:chOff x="-224629" y="3412974"/>
            <a:chExt cx="2846714" cy="585300"/>
          </a:xfrm>
        </p:grpSpPr>
        <p:sp>
          <p:nvSpPr>
            <p:cNvPr id="576" name="Google Shape;576;p31">
              <a:extLst>
                <a:ext uri="{FF2B5EF4-FFF2-40B4-BE49-F238E27FC236}">
                  <a16:creationId xmlns:a16="http://schemas.microsoft.com/office/drawing/2014/main" id="{BEAF6F76-B56F-F961-C6A9-AAE8474B72E7}"/>
                </a:ext>
              </a:extLst>
            </p:cNvPr>
            <p:cNvSpPr/>
            <p:nvPr/>
          </p:nvSpPr>
          <p:spPr>
            <a:xfrm flipH="1">
              <a:off x="258911" y="3528848"/>
              <a:ext cx="2363174" cy="383478"/>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1500" b="1">
                  <a:solidFill>
                    <a:schemeClr val="bg1">
                      <a:lumMod val="49000"/>
                    </a:schemeClr>
                  </a:solidFill>
                  <a:latin typeface="Jura"/>
                  <a:ea typeface="Jura"/>
                  <a:cs typeface="Jura"/>
                  <a:sym typeface="Jura"/>
                </a:rPr>
                <a:t>Load Balancing</a:t>
              </a:r>
            </a:p>
          </p:txBody>
        </p:sp>
        <p:sp>
          <p:nvSpPr>
            <p:cNvPr id="578" name="Google Shape;578;p31">
              <a:extLst>
                <a:ext uri="{FF2B5EF4-FFF2-40B4-BE49-F238E27FC236}">
                  <a16:creationId xmlns:a16="http://schemas.microsoft.com/office/drawing/2014/main" id="{51054FCD-C12F-4FF0-9CB0-CC33E06067EC}"/>
                </a:ext>
              </a:extLst>
            </p:cNvPr>
            <p:cNvSpPr/>
            <p:nvPr/>
          </p:nvSpPr>
          <p:spPr>
            <a:xfrm>
              <a:off x="-224629" y="3412974"/>
              <a:ext cx="734100" cy="58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bg2"/>
                  </a:solidFill>
                  <a:latin typeface="Jura"/>
                  <a:ea typeface="Jura"/>
                  <a:cs typeface="Jura"/>
                  <a:sym typeface="Jura"/>
                </a:rPr>
                <a:t>5</a:t>
              </a:r>
              <a:endParaRPr sz="1800" b="1">
                <a:solidFill>
                  <a:schemeClr val="bg2"/>
                </a:solidFill>
                <a:latin typeface="Jura"/>
                <a:ea typeface="Jura"/>
                <a:cs typeface="Jura"/>
                <a:sym typeface="Jura"/>
              </a:endParaRPr>
            </a:p>
          </p:txBody>
        </p:sp>
      </p:grpSp>
      <p:sp>
        <p:nvSpPr>
          <p:cNvPr id="2" name="Google Shape;556;p31">
            <a:extLst>
              <a:ext uri="{FF2B5EF4-FFF2-40B4-BE49-F238E27FC236}">
                <a16:creationId xmlns:a16="http://schemas.microsoft.com/office/drawing/2014/main" id="{69D75EC1-B53E-704D-6F66-93C5CD701AB3}"/>
              </a:ext>
            </a:extLst>
          </p:cNvPr>
          <p:cNvSpPr/>
          <p:nvPr/>
        </p:nvSpPr>
        <p:spPr>
          <a:xfrm flipH="1">
            <a:off x="480573" y="2380528"/>
            <a:ext cx="3857745" cy="455701"/>
          </a:xfrm>
          <a:prstGeom prst="rect">
            <a:avLst/>
          </a:prstGeom>
          <a:noFill/>
          <a:ln>
            <a:noFill/>
          </a:ln>
        </p:spPr>
        <p:txBody>
          <a:bodyPr spcFirstLastPara="1" wrap="square" lIns="91425" tIns="91425" rIns="91425" bIns="91425" anchor="b" anchorCtr="0">
            <a:noAutofit/>
          </a:bodyPr>
          <a:lstStyle/>
          <a:p>
            <a:pPr marL="0" lvl="0" indent="0" rtl="0">
              <a:lnSpc>
                <a:spcPct val="115000"/>
              </a:lnSpc>
              <a:spcBef>
                <a:spcPts val="0"/>
              </a:spcBef>
              <a:spcAft>
                <a:spcPts val="0"/>
              </a:spcAft>
              <a:buNone/>
            </a:pPr>
            <a:r>
              <a:rPr lang="en" sz="1500" b="1">
                <a:solidFill>
                  <a:schemeClr val="bg1">
                    <a:lumMod val="49000"/>
                  </a:schemeClr>
                </a:solidFill>
                <a:latin typeface="Jura"/>
                <a:ea typeface="Jura"/>
                <a:cs typeface="Jura"/>
                <a:sym typeface="Jura"/>
              </a:rPr>
              <a:t>(A)-synchronous</a:t>
            </a:r>
            <a:r>
              <a:rPr lang="en-US" sz="1500" b="1">
                <a:solidFill>
                  <a:schemeClr val="bg1">
                    <a:lumMod val="49000"/>
                  </a:schemeClr>
                </a:solidFill>
                <a:latin typeface="Jura"/>
                <a:ea typeface="Jura"/>
                <a:cs typeface="Jura"/>
                <a:sym typeface="Jura"/>
              </a:rPr>
              <a:t> Communications</a:t>
            </a:r>
            <a:endParaRPr lang="en-US" sz="1500" b="1">
              <a:solidFill>
                <a:schemeClr val="bg1">
                  <a:lumMod val="49000"/>
                </a:schemeClr>
              </a:solidFill>
              <a:latin typeface="Jura"/>
              <a:ea typeface="Jura"/>
              <a:cs typeface="Jura"/>
            </a:endParaRPr>
          </a:p>
        </p:txBody>
      </p:sp>
      <p:sp>
        <p:nvSpPr>
          <p:cNvPr id="7" name="Google Shape;581;p31">
            <a:extLst>
              <a:ext uri="{FF2B5EF4-FFF2-40B4-BE49-F238E27FC236}">
                <a16:creationId xmlns:a16="http://schemas.microsoft.com/office/drawing/2014/main" id="{29D43527-F4D1-61DE-7ECD-A4F80B5822B4}"/>
              </a:ext>
            </a:extLst>
          </p:cNvPr>
          <p:cNvSpPr/>
          <p:nvPr/>
        </p:nvSpPr>
        <p:spPr>
          <a:xfrm>
            <a:off x="480573" y="4021893"/>
            <a:ext cx="578930"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b="1">
                <a:solidFill>
                  <a:schemeClr val="bg1">
                    <a:lumMod val="60000"/>
                    <a:lumOff val="40000"/>
                  </a:schemeClr>
                </a:solidFill>
                <a:latin typeface="Jura"/>
                <a:ea typeface="Jura"/>
                <a:cs typeface="Jura"/>
                <a:sym typeface="Jura"/>
              </a:rPr>
              <a:t>. . .</a:t>
            </a:r>
            <a:endParaRPr sz="1800" b="1">
              <a:solidFill>
                <a:schemeClr val="bg1">
                  <a:lumMod val="60000"/>
                  <a:lumOff val="40000"/>
                </a:schemeClr>
              </a:solidFill>
              <a:latin typeface="Jura"/>
              <a:ea typeface="Jura"/>
              <a:cs typeface="Jura"/>
              <a:sym typeface="Jura"/>
            </a:endParaRPr>
          </a:p>
        </p:txBody>
      </p:sp>
      <p:pic>
        <p:nvPicPr>
          <p:cNvPr id="4" name="Image 3" descr="Une image contenant texte, capture d’écran, Police, noir&#10;&#10;Le contenu généré par l’IA peut être incorrect.">
            <a:extLst>
              <a:ext uri="{FF2B5EF4-FFF2-40B4-BE49-F238E27FC236}">
                <a16:creationId xmlns:a16="http://schemas.microsoft.com/office/drawing/2014/main" id="{881983F6-0372-6315-A5FC-DAD64A178AFD}"/>
              </a:ext>
            </a:extLst>
          </p:cNvPr>
          <p:cNvPicPr>
            <a:picLocks noChangeAspect="1"/>
          </p:cNvPicPr>
          <p:nvPr/>
        </p:nvPicPr>
        <p:blipFill>
          <a:blip r:embed="rId3"/>
          <a:stretch>
            <a:fillRect/>
          </a:stretch>
        </p:blipFill>
        <p:spPr>
          <a:xfrm>
            <a:off x="4014552" y="1853366"/>
            <a:ext cx="4923333" cy="1586668"/>
          </a:xfrm>
          <a:prstGeom prst="rect">
            <a:avLst/>
          </a:prstGeom>
        </p:spPr>
      </p:pic>
    </p:spTree>
    <p:extLst>
      <p:ext uri="{BB962C8B-B14F-4D97-AF65-F5344CB8AC3E}">
        <p14:creationId xmlns:p14="http://schemas.microsoft.com/office/powerpoint/2010/main" val="3073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FD6A4DA2-FC56-2CD7-3EA6-669B1BEACC2D}"/>
            </a:ext>
          </a:extLst>
        </p:cNvPr>
        <p:cNvGrpSpPr/>
        <p:nvPr/>
      </p:nvGrpSpPr>
      <p:grpSpPr>
        <a:xfrm>
          <a:off x="0" y="0"/>
          <a:ext cx="0" cy="0"/>
          <a:chOff x="0" y="0"/>
          <a:chExt cx="0" cy="0"/>
        </a:xfrm>
      </p:grpSpPr>
      <p:sp>
        <p:nvSpPr>
          <p:cNvPr id="239" name="Google Shape;239;p22">
            <a:extLst>
              <a:ext uri="{FF2B5EF4-FFF2-40B4-BE49-F238E27FC236}">
                <a16:creationId xmlns:a16="http://schemas.microsoft.com/office/drawing/2014/main" id="{B45F8975-66CE-CC1E-F21A-4F56E65AD914}"/>
              </a:ext>
            </a:extLst>
          </p:cNvPr>
          <p:cNvSpPr txBox="1">
            <a:spLocks noGrp="1"/>
          </p:cNvSpPr>
          <p:nvPr>
            <p:ph type="title" idx="4294967295"/>
          </p:nvPr>
        </p:nvSpPr>
        <p:spPr>
          <a:xfrm flipH="1">
            <a:off x="14053" y="1514059"/>
            <a:ext cx="7813675" cy="1644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 Proposed AD Frameworks</a:t>
            </a:r>
            <a:endParaRPr b="1" dirty="0"/>
          </a:p>
        </p:txBody>
      </p:sp>
      <p:sp>
        <p:nvSpPr>
          <p:cNvPr id="240" name="Google Shape;240;p22">
            <a:extLst>
              <a:ext uri="{FF2B5EF4-FFF2-40B4-BE49-F238E27FC236}">
                <a16:creationId xmlns:a16="http://schemas.microsoft.com/office/drawing/2014/main" id="{E98947F5-BDCA-10B2-1B4D-3720435C6DF0}"/>
              </a:ext>
            </a:extLst>
          </p:cNvPr>
          <p:cNvSpPr txBox="1">
            <a:spLocks noGrp="1"/>
          </p:cNvSpPr>
          <p:nvPr>
            <p:ph type="subTitle" idx="4294967295"/>
          </p:nvPr>
        </p:nvSpPr>
        <p:spPr>
          <a:xfrm>
            <a:off x="0" y="3209639"/>
            <a:ext cx="5375275" cy="1506537"/>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 sz="1600">
                <a:solidFill>
                  <a:schemeClr val="bg1">
                    <a:lumMod val="49000"/>
                  </a:schemeClr>
                </a:solidFill>
              </a:rPr>
              <a:t>UC2B Variants</a:t>
            </a:r>
          </a:p>
        </p:txBody>
      </p:sp>
      <p:sp>
        <p:nvSpPr>
          <p:cNvPr id="242" name="Google Shape;242;p22">
            <a:extLst>
              <a:ext uri="{FF2B5EF4-FFF2-40B4-BE49-F238E27FC236}">
                <a16:creationId xmlns:a16="http://schemas.microsoft.com/office/drawing/2014/main" id="{BE11FBEE-B6ED-0A88-6304-78063E030C41}"/>
              </a:ext>
            </a:extLst>
          </p:cNvPr>
          <p:cNvSpPr/>
          <p:nvPr/>
        </p:nvSpPr>
        <p:spPr>
          <a:xfrm>
            <a:off x="7668284" y="2800506"/>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a:extLst>
              <a:ext uri="{FF2B5EF4-FFF2-40B4-BE49-F238E27FC236}">
                <a16:creationId xmlns:a16="http://schemas.microsoft.com/office/drawing/2014/main" id="{B48EAE43-30B1-D703-1B61-EF8273DEC5B9}"/>
              </a:ext>
            </a:extLst>
          </p:cNvPr>
          <p:cNvSpPr/>
          <p:nvPr/>
        </p:nvSpPr>
        <p:spPr>
          <a:xfrm>
            <a:off x="7668284" y="3383025"/>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4;p22">
            <a:extLst>
              <a:ext uri="{FF2B5EF4-FFF2-40B4-BE49-F238E27FC236}">
                <a16:creationId xmlns:a16="http://schemas.microsoft.com/office/drawing/2014/main" id="{8853CB2D-2954-F3E8-87DA-25D8FA1AC325}"/>
              </a:ext>
            </a:extLst>
          </p:cNvPr>
          <p:cNvSpPr/>
          <p:nvPr/>
        </p:nvSpPr>
        <p:spPr>
          <a:xfrm>
            <a:off x="7668284" y="3965544"/>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3;p22">
            <a:extLst>
              <a:ext uri="{FF2B5EF4-FFF2-40B4-BE49-F238E27FC236}">
                <a16:creationId xmlns:a16="http://schemas.microsoft.com/office/drawing/2014/main" id="{7BEFDFF8-D37E-93A0-8D9B-6B3700F8F0AF}"/>
              </a:ext>
            </a:extLst>
          </p:cNvPr>
          <p:cNvSpPr/>
          <p:nvPr/>
        </p:nvSpPr>
        <p:spPr>
          <a:xfrm>
            <a:off x="7701008" y="1629148"/>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4;p22">
            <a:extLst>
              <a:ext uri="{FF2B5EF4-FFF2-40B4-BE49-F238E27FC236}">
                <a16:creationId xmlns:a16="http://schemas.microsoft.com/office/drawing/2014/main" id="{C28DE75C-1D86-3A6E-0A53-D3DA353038C2}"/>
              </a:ext>
            </a:extLst>
          </p:cNvPr>
          <p:cNvSpPr/>
          <p:nvPr/>
        </p:nvSpPr>
        <p:spPr>
          <a:xfrm>
            <a:off x="7701008" y="4548063"/>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3;p22">
            <a:extLst>
              <a:ext uri="{FF2B5EF4-FFF2-40B4-BE49-F238E27FC236}">
                <a16:creationId xmlns:a16="http://schemas.microsoft.com/office/drawing/2014/main" id="{0BF69425-EDCC-981B-DB32-48A4202F1372}"/>
              </a:ext>
            </a:extLst>
          </p:cNvPr>
          <p:cNvSpPr/>
          <p:nvPr/>
        </p:nvSpPr>
        <p:spPr>
          <a:xfrm>
            <a:off x="7701008" y="1038310"/>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3;p22">
            <a:extLst>
              <a:ext uri="{FF2B5EF4-FFF2-40B4-BE49-F238E27FC236}">
                <a16:creationId xmlns:a16="http://schemas.microsoft.com/office/drawing/2014/main" id="{BF878B33-132E-817F-FE1A-BB81B7E4A42D}"/>
              </a:ext>
            </a:extLst>
          </p:cNvPr>
          <p:cNvSpPr/>
          <p:nvPr/>
        </p:nvSpPr>
        <p:spPr>
          <a:xfrm>
            <a:off x="7668284" y="2211667"/>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77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0D66A0D3-07E6-5D82-F2E0-5A5A4F5A9C31}"/>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3192E714-C26D-6D19-7FF4-FD97DE4C43E3}"/>
              </a:ext>
            </a:extLst>
          </p:cNvPr>
          <p:cNvSpPr txBox="1">
            <a:spLocks noGrp="1"/>
          </p:cNvSpPr>
          <p:nvPr>
            <p:ph type="title" idx="4294967295"/>
          </p:nvPr>
        </p:nvSpPr>
        <p:spPr>
          <a:xfrm>
            <a:off x="0" y="3975100"/>
            <a:ext cx="2097088" cy="65087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bg2"/>
                </a:solidFill>
              </a:rPr>
              <a:t>UC2B</a:t>
            </a:r>
            <a:endParaRPr sz="3600" b="1">
              <a:solidFill>
                <a:schemeClr val="bg2"/>
              </a:solidFill>
            </a:endParaRPr>
          </a:p>
        </p:txBody>
      </p:sp>
      <p:sp>
        <p:nvSpPr>
          <p:cNvPr id="150" name="Rectangle 90">
            <a:extLst>
              <a:ext uri="{FF2B5EF4-FFF2-40B4-BE49-F238E27FC236}">
                <a16:creationId xmlns:a16="http://schemas.microsoft.com/office/drawing/2014/main" id="{F2014DE1-CC21-B67A-30F5-B33477DED65F}"/>
              </a:ext>
            </a:extLst>
          </p:cNvPr>
          <p:cNvSpPr>
            <a:spLocks noChangeArrowheads="1"/>
          </p:cNvSpPr>
          <p:nvPr/>
        </p:nvSpPr>
        <p:spPr bwMode="auto">
          <a:xfrm>
            <a:off x="105289" y="-240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cxnSp>
        <p:nvCxnSpPr>
          <p:cNvPr id="61" name="Connecteur droit avec flèche 199">
            <a:extLst>
              <a:ext uri="{FF2B5EF4-FFF2-40B4-BE49-F238E27FC236}">
                <a16:creationId xmlns:a16="http://schemas.microsoft.com/office/drawing/2014/main" id="{4619E205-3D29-6298-38FF-3ECADDD8374D}"/>
              </a:ext>
            </a:extLst>
          </p:cNvPr>
          <p:cNvCxnSpPr/>
          <p:nvPr/>
        </p:nvCxnSpPr>
        <p:spPr>
          <a:xfrm>
            <a:off x="4904951" y="6213405"/>
            <a:ext cx="0" cy="3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6">
            <a:extLst>
              <a:ext uri="{FF2B5EF4-FFF2-40B4-BE49-F238E27FC236}">
                <a16:creationId xmlns:a16="http://schemas.microsoft.com/office/drawing/2014/main" id="{B6C98F89-8C11-3FD5-82AC-74092630245E}"/>
              </a:ext>
            </a:extLst>
          </p:cNvPr>
          <p:cNvSpPr>
            <a:spLocks noChangeArrowheads="1"/>
          </p:cNvSpPr>
          <p:nvPr/>
        </p:nvSpPr>
        <p:spPr bwMode="auto">
          <a:xfrm>
            <a:off x="-893869" y="-64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28" name="Rectangle 78">
            <a:extLst>
              <a:ext uri="{FF2B5EF4-FFF2-40B4-BE49-F238E27FC236}">
                <a16:creationId xmlns:a16="http://schemas.microsoft.com/office/drawing/2014/main" id="{66CE96B2-8A10-EACC-082C-7F902235AC0F}"/>
              </a:ext>
            </a:extLst>
          </p:cNvPr>
          <p:cNvSpPr>
            <a:spLocks noChangeArrowheads="1"/>
          </p:cNvSpPr>
          <p:nvPr/>
        </p:nvSpPr>
        <p:spPr bwMode="auto">
          <a:xfrm>
            <a:off x="-893869" y="-184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cxnSp>
        <p:nvCxnSpPr>
          <p:cNvPr id="209" name="Connecteur droit 225">
            <a:extLst>
              <a:ext uri="{FF2B5EF4-FFF2-40B4-BE49-F238E27FC236}">
                <a16:creationId xmlns:a16="http://schemas.microsoft.com/office/drawing/2014/main" id="{0A0D603D-59EC-4C44-DD37-FCD0234096A6}"/>
              </a:ext>
            </a:extLst>
          </p:cNvPr>
          <p:cNvCxnSpPr/>
          <p:nvPr/>
        </p:nvCxnSpPr>
        <p:spPr>
          <a:xfrm flipH="1">
            <a:off x="1214332" y="6452191"/>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6" name="Connecteur droit 236">
            <a:extLst>
              <a:ext uri="{FF2B5EF4-FFF2-40B4-BE49-F238E27FC236}">
                <a16:creationId xmlns:a16="http://schemas.microsoft.com/office/drawing/2014/main" id="{183E9622-FAF0-DDB5-5D06-3A5B9E447FC6}"/>
              </a:ext>
            </a:extLst>
          </p:cNvPr>
          <p:cNvCxnSpPr/>
          <p:nvPr/>
        </p:nvCxnSpPr>
        <p:spPr>
          <a:xfrm flipV="1">
            <a:off x="9305502" y="281261"/>
            <a:ext cx="0" cy="32439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8" name="Connecteur droit 237">
            <a:extLst>
              <a:ext uri="{FF2B5EF4-FFF2-40B4-BE49-F238E27FC236}">
                <a16:creationId xmlns:a16="http://schemas.microsoft.com/office/drawing/2014/main" id="{AED2E6E4-9B1A-EAD6-F399-0190473AF319}"/>
              </a:ext>
            </a:extLst>
          </p:cNvPr>
          <p:cNvCxnSpPr/>
          <p:nvPr/>
        </p:nvCxnSpPr>
        <p:spPr>
          <a:xfrm flipH="1">
            <a:off x="7766262" y="6489656"/>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9" name="Connecteur droit 11">
            <a:extLst>
              <a:ext uri="{FF2B5EF4-FFF2-40B4-BE49-F238E27FC236}">
                <a16:creationId xmlns:a16="http://schemas.microsoft.com/office/drawing/2014/main" id="{84E2A698-D50D-4F30-E9D3-47282030482D}"/>
              </a:ext>
            </a:extLst>
          </p:cNvPr>
          <p:cNvCxnSpPr/>
          <p:nvPr/>
        </p:nvCxnSpPr>
        <p:spPr>
          <a:xfrm flipH="1">
            <a:off x="4614122" y="5770836"/>
            <a:ext cx="3633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0" name="Rounded Rectangle 609">
            <a:extLst>
              <a:ext uri="{FF2B5EF4-FFF2-40B4-BE49-F238E27FC236}">
                <a16:creationId xmlns:a16="http://schemas.microsoft.com/office/drawing/2014/main" id="{FDDB6A05-F597-4266-2273-1AC7A5FA9CFC}"/>
              </a:ext>
            </a:extLst>
          </p:cNvPr>
          <p:cNvSpPr/>
          <p:nvPr/>
        </p:nvSpPr>
        <p:spPr>
          <a:xfrm rot="5400000">
            <a:off x="1068344" y="1346423"/>
            <a:ext cx="2091336"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611" name="Direct Access Storage 610">
            <a:extLst>
              <a:ext uri="{FF2B5EF4-FFF2-40B4-BE49-F238E27FC236}">
                <a16:creationId xmlns:a16="http://schemas.microsoft.com/office/drawing/2014/main" id="{99496744-4445-F2FD-9F6A-8C3688FF39DA}"/>
              </a:ext>
            </a:extLst>
          </p:cNvPr>
          <p:cNvSpPr/>
          <p:nvPr/>
        </p:nvSpPr>
        <p:spPr>
          <a:xfrm rot="5400000">
            <a:off x="1283293"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2" name="Direct Access Storage 611">
            <a:extLst>
              <a:ext uri="{FF2B5EF4-FFF2-40B4-BE49-F238E27FC236}">
                <a16:creationId xmlns:a16="http://schemas.microsoft.com/office/drawing/2014/main" id="{7E47A0D6-3A6B-F57F-CDEB-3A9290A24641}"/>
              </a:ext>
            </a:extLst>
          </p:cNvPr>
          <p:cNvSpPr/>
          <p:nvPr/>
        </p:nvSpPr>
        <p:spPr>
          <a:xfrm rot="5400000">
            <a:off x="1716915"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3" name="Direct Access Storage 612">
            <a:extLst>
              <a:ext uri="{FF2B5EF4-FFF2-40B4-BE49-F238E27FC236}">
                <a16:creationId xmlns:a16="http://schemas.microsoft.com/office/drawing/2014/main" id="{BD945CD8-F0EE-FE59-721B-A937247C3AA7}"/>
              </a:ext>
            </a:extLst>
          </p:cNvPr>
          <p:cNvSpPr/>
          <p:nvPr/>
        </p:nvSpPr>
        <p:spPr>
          <a:xfrm rot="5400000">
            <a:off x="2165780" y="1595382"/>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4" name="Direct Access Storage 613">
            <a:extLst>
              <a:ext uri="{FF2B5EF4-FFF2-40B4-BE49-F238E27FC236}">
                <a16:creationId xmlns:a16="http://schemas.microsoft.com/office/drawing/2014/main" id="{9F2A69D9-73B0-7EB3-CDAA-DC518560B1C4}"/>
              </a:ext>
            </a:extLst>
          </p:cNvPr>
          <p:cNvSpPr/>
          <p:nvPr/>
        </p:nvSpPr>
        <p:spPr>
          <a:xfrm rot="5400000">
            <a:off x="1283293" y="2520949"/>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5" name="Direct Access Storage 614">
            <a:extLst>
              <a:ext uri="{FF2B5EF4-FFF2-40B4-BE49-F238E27FC236}">
                <a16:creationId xmlns:a16="http://schemas.microsoft.com/office/drawing/2014/main" id="{264FD628-60C6-3FAB-2CB8-C18CE2C1849E}"/>
              </a:ext>
            </a:extLst>
          </p:cNvPr>
          <p:cNvSpPr/>
          <p:nvPr/>
        </p:nvSpPr>
        <p:spPr>
          <a:xfrm rot="5400000">
            <a:off x="1742149" y="2496741"/>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6" name="Direct Access Storage 615">
            <a:extLst>
              <a:ext uri="{FF2B5EF4-FFF2-40B4-BE49-F238E27FC236}">
                <a16:creationId xmlns:a16="http://schemas.microsoft.com/office/drawing/2014/main" id="{AA86FCC3-1D7E-1BC7-1A40-08339ED7DC51}"/>
              </a:ext>
            </a:extLst>
          </p:cNvPr>
          <p:cNvSpPr/>
          <p:nvPr/>
        </p:nvSpPr>
        <p:spPr>
          <a:xfrm rot="5400000">
            <a:off x="2173293" y="2508902"/>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24" name="AutoShape 569">
            <a:extLst>
              <a:ext uri="{FF2B5EF4-FFF2-40B4-BE49-F238E27FC236}">
                <a16:creationId xmlns:a16="http://schemas.microsoft.com/office/drawing/2014/main" id="{A54511F1-6182-5642-B430-33E1B08C36A3}"/>
              </a:ext>
            </a:extLst>
          </p:cNvPr>
          <p:cNvSpPr>
            <a:spLocks noChangeArrowheads="1"/>
          </p:cNvSpPr>
          <p:nvPr/>
        </p:nvSpPr>
        <p:spPr bwMode="auto">
          <a:xfrm rot="5400000">
            <a:off x="1320429" y="148248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644" name="Rounded Rectangle 643">
            <a:extLst>
              <a:ext uri="{FF2B5EF4-FFF2-40B4-BE49-F238E27FC236}">
                <a16:creationId xmlns:a16="http://schemas.microsoft.com/office/drawing/2014/main" id="{727184CD-A0AB-F098-588F-49D534279E6C}"/>
              </a:ext>
            </a:extLst>
          </p:cNvPr>
          <p:cNvSpPr/>
          <p:nvPr/>
        </p:nvSpPr>
        <p:spPr>
          <a:xfrm>
            <a:off x="325945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5" name="Rounded Rectangle 644">
            <a:extLst>
              <a:ext uri="{FF2B5EF4-FFF2-40B4-BE49-F238E27FC236}">
                <a16:creationId xmlns:a16="http://schemas.microsoft.com/office/drawing/2014/main" id="{3E285366-934A-7AB1-C26E-A2C92E5FE5FF}"/>
              </a:ext>
            </a:extLst>
          </p:cNvPr>
          <p:cNvSpPr/>
          <p:nvPr/>
        </p:nvSpPr>
        <p:spPr>
          <a:xfrm>
            <a:off x="3820160"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6" name="Rounded Rectangle 645">
            <a:extLst>
              <a:ext uri="{FF2B5EF4-FFF2-40B4-BE49-F238E27FC236}">
                <a16:creationId xmlns:a16="http://schemas.microsoft.com/office/drawing/2014/main" id="{2D84B68F-81F4-C9CB-473A-D9F8DBD8302D}"/>
              </a:ext>
            </a:extLst>
          </p:cNvPr>
          <p:cNvSpPr/>
          <p:nvPr/>
        </p:nvSpPr>
        <p:spPr>
          <a:xfrm>
            <a:off x="451802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65" name="Rounded Rectangle 664">
            <a:extLst>
              <a:ext uri="{FF2B5EF4-FFF2-40B4-BE49-F238E27FC236}">
                <a16:creationId xmlns:a16="http://schemas.microsoft.com/office/drawing/2014/main" id="{11225CB3-9E8D-3BF9-B261-78B74D743D1B}"/>
              </a:ext>
            </a:extLst>
          </p:cNvPr>
          <p:cNvSpPr/>
          <p:nvPr/>
        </p:nvSpPr>
        <p:spPr>
          <a:xfrm>
            <a:off x="8517255" y="5290820"/>
            <a:ext cx="587375" cy="4819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200">
                <a:noFill/>
                <a:effectLst/>
                <a:ea typeface="Aptos" panose="020B0004020202020204" pitchFamily="34" charset="0"/>
                <a:cs typeface="Arial" panose="020B0604020202020204" pitchFamily="34" charset="0"/>
              </a:rPr>
              <a:t> </a:t>
            </a:r>
            <a:endParaRPr lang="en-JP" sz="1200">
              <a:effectLst/>
              <a:ea typeface="Aptos" panose="020B0004020202020204" pitchFamily="34" charset="0"/>
              <a:cs typeface="Arial" panose="020B0604020202020204" pitchFamily="34" charset="0"/>
            </a:endParaRPr>
          </a:p>
        </p:txBody>
      </p:sp>
      <p:sp>
        <p:nvSpPr>
          <p:cNvPr id="669" name="Rectangle 602">
            <a:extLst>
              <a:ext uri="{FF2B5EF4-FFF2-40B4-BE49-F238E27FC236}">
                <a16:creationId xmlns:a16="http://schemas.microsoft.com/office/drawing/2014/main" id="{D837A975-269E-E02E-052C-8EE66F033826}"/>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0" name="Rectangle 604">
            <a:extLst>
              <a:ext uri="{FF2B5EF4-FFF2-40B4-BE49-F238E27FC236}">
                <a16:creationId xmlns:a16="http://schemas.microsoft.com/office/drawing/2014/main" id="{1DA28491-2382-BE18-CD8E-FE028B5E8774}"/>
              </a:ext>
            </a:extLst>
          </p:cNvPr>
          <p:cNvSpPr>
            <a:spLocks noChangeArrowheads="1"/>
          </p:cNvSpPr>
          <p:nvPr/>
        </p:nvSpPr>
        <p:spPr bwMode="auto">
          <a:xfrm>
            <a:off x="0" y="825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1" name="Rectangle 608">
            <a:extLst>
              <a:ext uri="{FF2B5EF4-FFF2-40B4-BE49-F238E27FC236}">
                <a16:creationId xmlns:a16="http://schemas.microsoft.com/office/drawing/2014/main" id="{E4AD21EE-4405-37A9-C28B-6A87B13C868E}"/>
              </a:ext>
            </a:extLst>
          </p:cNvPr>
          <p:cNvSpPr>
            <a:spLocks noChangeArrowheads="1"/>
          </p:cNvSpPr>
          <p:nvPr/>
        </p:nvSpPr>
        <p:spPr bwMode="auto">
          <a:xfrm>
            <a:off x="0" y="11938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2" name="Rectangle 610">
            <a:extLst>
              <a:ext uri="{FF2B5EF4-FFF2-40B4-BE49-F238E27FC236}">
                <a16:creationId xmlns:a16="http://schemas.microsoft.com/office/drawing/2014/main" id="{46446557-ED63-69A2-3B4E-BAC1E0CBB02D}"/>
              </a:ext>
            </a:extLst>
          </p:cNvPr>
          <p:cNvSpPr>
            <a:spLocks noChangeArrowheads="1"/>
          </p:cNvSpPr>
          <p:nvPr/>
        </p:nvSpPr>
        <p:spPr bwMode="auto">
          <a:xfrm>
            <a:off x="0" y="1562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3" name="Rectangle 612">
            <a:extLst>
              <a:ext uri="{FF2B5EF4-FFF2-40B4-BE49-F238E27FC236}">
                <a16:creationId xmlns:a16="http://schemas.microsoft.com/office/drawing/2014/main" id="{87EDE2D0-10FB-261D-4E3B-D0EF658707C7}"/>
              </a:ext>
            </a:extLst>
          </p:cNvPr>
          <p:cNvSpPr>
            <a:spLocks noChangeArrowheads="1"/>
          </p:cNvSpPr>
          <p:nvPr/>
        </p:nvSpPr>
        <p:spPr bwMode="auto">
          <a:xfrm>
            <a:off x="0" y="1930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4" name="Rectangle 614">
            <a:extLst>
              <a:ext uri="{FF2B5EF4-FFF2-40B4-BE49-F238E27FC236}">
                <a16:creationId xmlns:a16="http://schemas.microsoft.com/office/drawing/2014/main" id="{2CD9836A-9A5F-9F9A-D557-433CB4E737CD}"/>
              </a:ext>
            </a:extLst>
          </p:cNvPr>
          <p:cNvSpPr>
            <a:spLocks noChangeArrowheads="1"/>
          </p:cNvSpPr>
          <p:nvPr/>
        </p:nvSpPr>
        <p:spPr bwMode="auto">
          <a:xfrm>
            <a:off x="0" y="2298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5" name="Rectangle 624">
            <a:extLst>
              <a:ext uri="{FF2B5EF4-FFF2-40B4-BE49-F238E27FC236}">
                <a16:creationId xmlns:a16="http://schemas.microsoft.com/office/drawing/2014/main" id="{DA7412D5-0800-3471-1CF5-67928700EE14}"/>
              </a:ext>
            </a:extLst>
          </p:cNvPr>
          <p:cNvSpPr>
            <a:spLocks noChangeArrowheads="1"/>
          </p:cNvSpPr>
          <p:nvPr/>
        </p:nvSpPr>
        <p:spPr bwMode="auto">
          <a:xfrm>
            <a:off x="0" y="2667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6" name="Rectangle 626">
            <a:extLst>
              <a:ext uri="{FF2B5EF4-FFF2-40B4-BE49-F238E27FC236}">
                <a16:creationId xmlns:a16="http://schemas.microsoft.com/office/drawing/2014/main" id="{18146B68-D4A6-5B20-631D-D3060BB599BF}"/>
              </a:ext>
            </a:extLst>
          </p:cNvPr>
          <p:cNvSpPr>
            <a:spLocks noChangeArrowheads="1"/>
          </p:cNvSpPr>
          <p:nvPr/>
        </p:nvSpPr>
        <p:spPr bwMode="auto">
          <a:xfrm>
            <a:off x="0" y="30353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7" name="Rectangle 635">
            <a:extLst>
              <a:ext uri="{FF2B5EF4-FFF2-40B4-BE49-F238E27FC236}">
                <a16:creationId xmlns:a16="http://schemas.microsoft.com/office/drawing/2014/main" id="{43AF0059-47B8-1BE1-EC36-06D43757E9AA}"/>
              </a:ext>
            </a:extLst>
          </p:cNvPr>
          <p:cNvSpPr>
            <a:spLocks noChangeArrowheads="1"/>
          </p:cNvSpPr>
          <p:nvPr/>
        </p:nvSpPr>
        <p:spPr bwMode="auto">
          <a:xfrm>
            <a:off x="0" y="3403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705" name="AutoShape 569">
            <a:extLst>
              <a:ext uri="{FF2B5EF4-FFF2-40B4-BE49-F238E27FC236}">
                <a16:creationId xmlns:a16="http://schemas.microsoft.com/office/drawing/2014/main" id="{8B52DA1C-AC14-0A41-0880-F3A9F4AA2B8D}"/>
              </a:ext>
            </a:extLst>
          </p:cNvPr>
          <p:cNvSpPr>
            <a:spLocks noChangeArrowheads="1"/>
          </p:cNvSpPr>
          <p:nvPr/>
        </p:nvSpPr>
        <p:spPr bwMode="auto">
          <a:xfrm rot="5400000">
            <a:off x="1756804" y="149761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6" name="AutoShape 569">
            <a:extLst>
              <a:ext uri="{FF2B5EF4-FFF2-40B4-BE49-F238E27FC236}">
                <a16:creationId xmlns:a16="http://schemas.microsoft.com/office/drawing/2014/main" id="{F03F1326-BA60-4FDD-D259-551F8D7C9DD9}"/>
              </a:ext>
            </a:extLst>
          </p:cNvPr>
          <p:cNvSpPr>
            <a:spLocks noChangeArrowheads="1"/>
          </p:cNvSpPr>
          <p:nvPr/>
        </p:nvSpPr>
        <p:spPr bwMode="auto">
          <a:xfrm rot="5400000">
            <a:off x="2218396" y="151071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7" name="AutoShape 569">
            <a:extLst>
              <a:ext uri="{FF2B5EF4-FFF2-40B4-BE49-F238E27FC236}">
                <a16:creationId xmlns:a16="http://schemas.microsoft.com/office/drawing/2014/main" id="{2EF6F3C9-9438-9B4C-4847-AD0919FD884D}"/>
              </a:ext>
            </a:extLst>
          </p:cNvPr>
          <p:cNvSpPr>
            <a:spLocks noChangeArrowheads="1"/>
          </p:cNvSpPr>
          <p:nvPr/>
        </p:nvSpPr>
        <p:spPr bwMode="auto">
          <a:xfrm rot="5400000">
            <a:off x="1338561" y="238267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09" name="AutoShape 569">
            <a:extLst>
              <a:ext uri="{FF2B5EF4-FFF2-40B4-BE49-F238E27FC236}">
                <a16:creationId xmlns:a16="http://schemas.microsoft.com/office/drawing/2014/main" id="{6F50D671-7D07-6360-326B-929DBFD123E3}"/>
              </a:ext>
            </a:extLst>
          </p:cNvPr>
          <p:cNvSpPr>
            <a:spLocks noChangeArrowheads="1"/>
          </p:cNvSpPr>
          <p:nvPr/>
        </p:nvSpPr>
        <p:spPr bwMode="auto">
          <a:xfrm rot="5400000">
            <a:off x="1801823" y="235440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10" name="AutoShape 569">
            <a:extLst>
              <a:ext uri="{FF2B5EF4-FFF2-40B4-BE49-F238E27FC236}">
                <a16:creationId xmlns:a16="http://schemas.microsoft.com/office/drawing/2014/main" id="{31D716D8-E40B-DF34-09A8-330B0AA71637}"/>
              </a:ext>
            </a:extLst>
          </p:cNvPr>
          <p:cNvSpPr>
            <a:spLocks noChangeArrowheads="1"/>
          </p:cNvSpPr>
          <p:nvPr/>
        </p:nvSpPr>
        <p:spPr bwMode="auto">
          <a:xfrm rot="5400000">
            <a:off x="2249262" y="2370046"/>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24" name="Rounded Rectangle 723">
            <a:extLst>
              <a:ext uri="{FF2B5EF4-FFF2-40B4-BE49-F238E27FC236}">
                <a16:creationId xmlns:a16="http://schemas.microsoft.com/office/drawing/2014/main" id="{D2A90482-744F-958E-05E9-946EC7731B08}"/>
              </a:ext>
            </a:extLst>
          </p:cNvPr>
          <p:cNvSpPr/>
          <p:nvPr/>
        </p:nvSpPr>
        <p:spPr>
          <a:xfrm>
            <a:off x="1376705" y="978626"/>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1</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27" name="Rounded Rectangle 726">
            <a:extLst>
              <a:ext uri="{FF2B5EF4-FFF2-40B4-BE49-F238E27FC236}">
                <a16:creationId xmlns:a16="http://schemas.microsoft.com/office/drawing/2014/main" id="{E84048A4-0835-A80A-F114-AF47DBD10CAF}"/>
              </a:ext>
            </a:extLst>
          </p:cNvPr>
          <p:cNvSpPr/>
          <p:nvPr/>
        </p:nvSpPr>
        <p:spPr>
          <a:xfrm rot="5400000">
            <a:off x="3492615" y="1436187"/>
            <a:ext cx="2096881"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28" name="Direct Access Storage 727">
            <a:extLst>
              <a:ext uri="{FF2B5EF4-FFF2-40B4-BE49-F238E27FC236}">
                <a16:creationId xmlns:a16="http://schemas.microsoft.com/office/drawing/2014/main" id="{10303B95-0FD8-FFF7-D1F5-0E52E9FCADE4}"/>
              </a:ext>
            </a:extLst>
          </p:cNvPr>
          <p:cNvSpPr/>
          <p:nvPr/>
        </p:nvSpPr>
        <p:spPr>
          <a:xfrm rot="5400000">
            <a:off x="3710337" y="1675846"/>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29" name="Direct Access Storage 728">
            <a:extLst>
              <a:ext uri="{FF2B5EF4-FFF2-40B4-BE49-F238E27FC236}">
                <a16:creationId xmlns:a16="http://schemas.microsoft.com/office/drawing/2014/main" id="{47AE5781-D3B6-20BF-4127-7AE3C6F703F5}"/>
              </a:ext>
            </a:extLst>
          </p:cNvPr>
          <p:cNvSpPr/>
          <p:nvPr/>
        </p:nvSpPr>
        <p:spPr>
          <a:xfrm rot="5400000">
            <a:off x="4143959" y="1675846"/>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0" name="Direct Access Storage 729">
            <a:extLst>
              <a:ext uri="{FF2B5EF4-FFF2-40B4-BE49-F238E27FC236}">
                <a16:creationId xmlns:a16="http://schemas.microsoft.com/office/drawing/2014/main" id="{8DAFEEE5-5D8A-1714-8C3C-16E1BF3C7658}"/>
              </a:ext>
            </a:extLst>
          </p:cNvPr>
          <p:cNvSpPr/>
          <p:nvPr/>
        </p:nvSpPr>
        <p:spPr>
          <a:xfrm rot="5400000">
            <a:off x="4592824" y="168237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1" name="Direct Access Storage 730">
            <a:extLst>
              <a:ext uri="{FF2B5EF4-FFF2-40B4-BE49-F238E27FC236}">
                <a16:creationId xmlns:a16="http://schemas.microsoft.com/office/drawing/2014/main" id="{68BD7BFE-57E6-560D-583D-6CB6F1C81A68}"/>
              </a:ext>
            </a:extLst>
          </p:cNvPr>
          <p:cNvSpPr/>
          <p:nvPr/>
        </p:nvSpPr>
        <p:spPr>
          <a:xfrm rot="5400000">
            <a:off x="3710337" y="2607941"/>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2" name="Direct Access Storage 731">
            <a:extLst>
              <a:ext uri="{FF2B5EF4-FFF2-40B4-BE49-F238E27FC236}">
                <a16:creationId xmlns:a16="http://schemas.microsoft.com/office/drawing/2014/main" id="{87066827-6774-67CB-6DF2-3ACEBD82ECD6}"/>
              </a:ext>
            </a:extLst>
          </p:cNvPr>
          <p:cNvSpPr/>
          <p:nvPr/>
        </p:nvSpPr>
        <p:spPr>
          <a:xfrm rot="5400000">
            <a:off x="4169193" y="2583733"/>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3" name="Direct Access Storage 732">
            <a:extLst>
              <a:ext uri="{FF2B5EF4-FFF2-40B4-BE49-F238E27FC236}">
                <a16:creationId xmlns:a16="http://schemas.microsoft.com/office/drawing/2014/main" id="{0C52FDC3-C91A-F0B1-7984-C5E83FC4D141}"/>
              </a:ext>
            </a:extLst>
          </p:cNvPr>
          <p:cNvSpPr/>
          <p:nvPr/>
        </p:nvSpPr>
        <p:spPr>
          <a:xfrm rot="5400000">
            <a:off x="4600337" y="2595894"/>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4" name="AutoShape 569">
            <a:extLst>
              <a:ext uri="{FF2B5EF4-FFF2-40B4-BE49-F238E27FC236}">
                <a16:creationId xmlns:a16="http://schemas.microsoft.com/office/drawing/2014/main" id="{D9C41691-C623-817C-0C2B-23FDA126B917}"/>
              </a:ext>
            </a:extLst>
          </p:cNvPr>
          <p:cNvSpPr>
            <a:spLocks noChangeArrowheads="1"/>
          </p:cNvSpPr>
          <p:nvPr/>
        </p:nvSpPr>
        <p:spPr bwMode="auto">
          <a:xfrm rot="5400000">
            <a:off x="3747473" y="156947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5" name="AutoShape 569">
            <a:extLst>
              <a:ext uri="{FF2B5EF4-FFF2-40B4-BE49-F238E27FC236}">
                <a16:creationId xmlns:a16="http://schemas.microsoft.com/office/drawing/2014/main" id="{2C3247B3-8408-C8BC-9C26-DDDCBAE272FF}"/>
              </a:ext>
            </a:extLst>
          </p:cNvPr>
          <p:cNvSpPr>
            <a:spLocks noChangeArrowheads="1"/>
          </p:cNvSpPr>
          <p:nvPr/>
        </p:nvSpPr>
        <p:spPr bwMode="auto">
          <a:xfrm rot="5400000">
            <a:off x="4183848" y="158460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6" name="AutoShape 569">
            <a:extLst>
              <a:ext uri="{FF2B5EF4-FFF2-40B4-BE49-F238E27FC236}">
                <a16:creationId xmlns:a16="http://schemas.microsoft.com/office/drawing/2014/main" id="{21341EF7-D9FA-FFD9-ED35-5A35D7BF00C4}"/>
              </a:ext>
            </a:extLst>
          </p:cNvPr>
          <p:cNvSpPr>
            <a:spLocks noChangeArrowheads="1"/>
          </p:cNvSpPr>
          <p:nvPr/>
        </p:nvSpPr>
        <p:spPr bwMode="auto">
          <a:xfrm rot="5400000">
            <a:off x="4645440" y="159770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7" name="AutoShape 569">
            <a:extLst>
              <a:ext uri="{FF2B5EF4-FFF2-40B4-BE49-F238E27FC236}">
                <a16:creationId xmlns:a16="http://schemas.microsoft.com/office/drawing/2014/main" id="{9AC7B260-D406-8B38-2F03-7B981ADB659B}"/>
              </a:ext>
            </a:extLst>
          </p:cNvPr>
          <p:cNvSpPr>
            <a:spLocks noChangeArrowheads="1"/>
          </p:cNvSpPr>
          <p:nvPr/>
        </p:nvSpPr>
        <p:spPr bwMode="auto">
          <a:xfrm rot="5400000">
            <a:off x="3765605" y="246966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8" name="AutoShape 569">
            <a:extLst>
              <a:ext uri="{FF2B5EF4-FFF2-40B4-BE49-F238E27FC236}">
                <a16:creationId xmlns:a16="http://schemas.microsoft.com/office/drawing/2014/main" id="{6366D939-7C0B-F815-503C-C56318AA4498}"/>
              </a:ext>
            </a:extLst>
          </p:cNvPr>
          <p:cNvSpPr>
            <a:spLocks noChangeArrowheads="1"/>
          </p:cNvSpPr>
          <p:nvPr/>
        </p:nvSpPr>
        <p:spPr bwMode="auto">
          <a:xfrm rot="5400000">
            <a:off x="4228867" y="244139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9" name="AutoShape 569">
            <a:extLst>
              <a:ext uri="{FF2B5EF4-FFF2-40B4-BE49-F238E27FC236}">
                <a16:creationId xmlns:a16="http://schemas.microsoft.com/office/drawing/2014/main" id="{96471E60-05CA-18E9-7BC5-747568E064DC}"/>
              </a:ext>
            </a:extLst>
          </p:cNvPr>
          <p:cNvSpPr>
            <a:spLocks noChangeArrowheads="1"/>
          </p:cNvSpPr>
          <p:nvPr/>
        </p:nvSpPr>
        <p:spPr bwMode="auto">
          <a:xfrm rot="5400000">
            <a:off x="4676306" y="2457038"/>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40" name="Rounded Rectangle 739">
            <a:extLst>
              <a:ext uri="{FF2B5EF4-FFF2-40B4-BE49-F238E27FC236}">
                <a16:creationId xmlns:a16="http://schemas.microsoft.com/office/drawing/2014/main" id="{BDB37584-E9AC-3CE3-26B8-2934F5089A42}"/>
              </a:ext>
            </a:extLst>
          </p:cNvPr>
          <p:cNvSpPr/>
          <p:nvPr/>
        </p:nvSpPr>
        <p:spPr>
          <a:xfrm>
            <a:off x="3803749" y="1065618"/>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2</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41" name="Rounded Rectangle 740">
            <a:extLst>
              <a:ext uri="{FF2B5EF4-FFF2-40B4-BE49-F238E27FC236}">
                <a16:creationId xmlns:a16="http://schemas.microsoft.com/office/drawing/2014/main" id="{E77F2D3E-EA4F-400E-F279-5E7995B290B5}"/>
              </a:ext>
            </a:extLst>
          </p:cNvPr>
          <p:cNvSpPr/>
          <p:nvPr/>
        </p:nvSpPr>
        <p:spPr>
          <a:xfrm rot="5400000">
            <a:off x="5878484" y="1607978"/>
            <a:ext cx="2091334"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42" name="Direct Access Storage 741">
            <a:extLst>
              <a:ext uri="{FF2B5EF4-FFF2-40B4-BE49-F238E27FC236}">
                <a16:creationId xmlns:a16="http://schemas.microsoft.com/office/drawing/2014/main" id="{3ED41D40-5307-0D7F-2AB0-0B2A212DEE71}"/>
              </a:ext>
            </a:extLst>
          </p:cNvPr>
          <p:cNvSpPr/>
          <p:nvPr/>
        </p:nvSpPr>
        <p:spPr>
          <a:xfrm rot="5400000">
            <a:off x="6093432" y="185041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3" name="Direct Access Storage 742">
            <a:extLst>
              <a:ext uri="{FF2B5EF4-FFF2-40B4-BE49-F238E27FC236}">
                <a16:creationId xmlns:a16="http://schemas.microsoft.com/office/drawing/2014/main" id="{B7FC5D39-CA6A-3F03-8961-D815797FC780}"/>
              </a:ext>
            </a:extLst>
          </p:cNvPr>
          <p:cNvSpPr/>
          <p:nvPr/>
        </p:nvSpPr>
        <p:spPr>
          <a:xfrm rot="5400000">
            <a:off x="6527054" y="185041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4" name="Direct Access Storage 743">
            <a:extLst>
              <a:ext uri="{FF2B5EF4-FFF2-40B4-BE49-F238E27FC236}">
                <a16:creationId xmlns:a16="http://schemas.microsoft.com/office/drawing/2014/main" id="{FEB0C35B-4EAF-E4EF-8C9F-A81A7ED86B7D}"/>
              </a:ext>
            </a:extLst>
          </p:cNvPr>
          <p:cNvSpPr/>
          <p:nvPr/>
        </p:nvSpPr>
        <p:spPr>
          <a:xfrm rot="5400000">
            <a:off x="6975919" y="1856938"/>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5" name="Direct Access Storage 744">
            <a:extLst>
              <a:ext uri="{FF2B5EF4-FFF2-40B4-BE49-F238E27FC236}">
                <a16:creationId xmlns:a16="http://schemas.microsoft.com/office/drawing/2014/main" id="{5BEC4EED-00F0-EEFF-0EE5-28839E9221A3}"/>
              </a:ext>
            </a:extLst>
          </p:cNvPr>
          <p:cNvSpPr/>
          <p:nvPr/>
        </p:nvSpPr>
        <p:spPr>
          <a:xfrm rot="5400000">
            <a:off x="6093432" y="2782505"/>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6" name="Direct Access Storage 745">
            <a:extLst>
              <a:ext uri="{FF2B5EF4-FFF2-40B4-BE49-F238E27FC236}">
                <a16:creationId xmlns:a16="http://schemas.microsoft.com/office/drawing/2014/main" id="{4191C0BE-F3F7-E727-E4AA-59A046D94637}"/>
              </a:ext>
            </a:extLst>
          </p:cNvPr>
          <p:cNvSpPr/>
          <p:nvPr/>
        </p:nvSpPr>
        <p:spPr>
          <a:xfrm rot="5400000">
            <a:off x="6552288" y="2758297"/>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7" name="Direct Access Storage 746">
            <a:extLst>
              <a:ext uri="{FF2B5EF4-FFF2-40B4-BE49-F238E27FC236}">
                <a16:creationId xmlns:a16="http://schemas.microsoft.com/office/drawing/2014/main" id="{82BAC1A3-9770-EAFB-EC29-46511A012299}"/>
              </a:ext>
            </a:extLst>
          </p:cNvPr>
          <p:cNvSpPr/>
          <p:nvPr/>
        </p:nvSpPr>
        <p:spPr>
          <a:xfrm rot="5400000">
            <a:off x="6983432" y="2770458"/>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8" name="AutoShape 569">
            <a:extLst>
              <a:ext uri="{FF2B5EF4-FFF2-40B4-BE49-F238E27FC236}">
                <a16:creationId xmlns:a16="http://schemas.microsoft.com/office/drawing/2014/main" id="{650FC9B9-ACF5-82FA-1EAA-A0A8D0E3F843}"/>
              </a:ext>
            </a:extLst>
          </p:cNvPr>
          <p:cNvSpPr>
            <a:spLocks noChangeArrowheads="1"/>
          </p:cNvSpPr>
          <p:nvPr/>
        </p:nvSpPr>
        <p:spPr bwMode="auto">
          <a:xfrm rot="5400000">
            <a:off x="6130568" y="174403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49" name="AutoShape 569">
            <a:extLst>
              <a:ext uri="{FF2B5EF4-FFF2-40B4-BE49-F238E27FC236}">
                <a16:creationId xmlns:a16="http://schemas.microsoft.com/office/drawing/2014/main" id="{E022C263-3010-ACB7-34AF-9C6C23E8B72E}"/>
              </a:ext>
            </a:extLst>
          </p:cNvPr>
          <p:cNvSpPr>
            <a:spLocks noChangeArrowheads="1"/>
          </p:cNvSpPr>
          <p:nvPr/>
        </p:nvSpPr>
        <p:spPr bwMode="auto">
          <a:xfrm rot="5400000">
            <a:off x="6566943" y="175917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0" name="AutoShape 569">
            <a:extLst>
              <a:ext uri="{FF2B5EF4-FFF2-40B4-BE49-F238E27FC236}">
                <a16:creationId xmlns:a16="http://schemas.microsoft.com/office/drawing/2014/main" id="{3B786ADE-2A6E-2DA3-7DD4-CC404EEAC9BC}"/>
              </a:ext>
            </a:extLst>
          </p:cNvPr>
          <p:cNvSpPr>
            <a:spLocks noChangeArrowheads="1"/>
          </p:cNvSpPr>
          <p:nvPr/>
        </p:nvSpPr>
        <p:spPr bwMode="auto">
          <a:xfrm rot="5400000">
            <a:off x="7028535" y="177227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1" name="AutoShape 569">
            <a:extLst>
              <a:ext uri="{FF2B5EF4-FFF2-40B4-BE49-F238E27FC236}">
                <a16:creationId xmlns:a16="http://schemas.microsoft.com/office/drawing/2014/main" id="{0A02FDBF-CED0-8A3E-D9C1-B3FE7A9B5195}"/>
              </a:ext>
            </a:extLst>
          </p:cNvPr>
          <p:cNvSpPr>
            <a:spLocks noChangeArrowheads="1"/>
          </p:cNvSpPr>
          <p:nvPr/>
        </p:nvSpPr>
        <p:spPr bwMode="auto">
          <a:xfrm rot="5400000">
            <a:off x="6148700" y="264422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2" name="AutoShape 569">
            <a:extLst>
              <a:ext uri="{FF2B5EF4-FFF2-40B4-BE49-F238E27FC236}">
                <a16:creationId xmlns:a16="http://schemas.microsoft.com/office/drawing/2014/main" id="{A5485A86-CDE2-5A15-AFDB-C189E6C8A846}"/>
              </a:ext>
            </a:extLst>
          </p:cNvPr>
          <p:cNvSpPr>
            <a:spLocks noChangeArrowheads="1"/>
          </p:cNvSpPr>
          <p:nvPr/>
        </p:nvSpPr>
        <p:spPr bwMode="auto">
          <a:xfrm rot="5400000">
            <a:off x="6611962" y="261596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3" name="AutoShape 569">
            <a:extLst>
              <a:ext uri="{FF2B5EF4-FFF2-40B4-BE49-F238E27FC236}">
                <a16:creationId xmlns:a16="http://schemas.microsoft.com/office/drawing/2014/main" id="{7FC5C7DB-F1D7-8B24-4C55-6EAFAAA635E9}"/>
              </a:ext>
            </a:extLst>
          </p:cNvPr>
          <p:cNvSpPr>
            <a:spLocks noChangeArrowheads="1"/>
          </p:cNvSpPr>
          <p:nvPr/>
        </p:nvSpPr>
        <p:spPr bwMode="auto">
          <a:xfrm rot="5400000">
            <a:off x="7059401" y="2631602"/>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4" name="Rounded Rectangle 753">
            <a:extLst>
              <a:ext uri="{FF2B5EF4-FFF2-40B4-BE49-F238E27FC236}">
                <a16:creationId xmlns:a16="http://schemas.microsoft.com/office/drawing/2014/main" id="{6DF26FA1-64BC-9BED-0954-05749C39B0FC}"/>
              </a:ext>
            </a:extLst>
          </p:cNvPr>
          <p:cNvSpPr/>
          <p:nvPr/>
        </p:nvSpPr>
        <p:spPr>
          <a:xfrm>
            <a:off x="6186844" y="1240182"/>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3</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cxnSp>
        <p:nvCxnSpPr>
          <p:cNvPr id="755" name="Connecteur droit 186">
            <a:extLst>
              <a:ext uri="{FF2B5EF4-FFF2-40B4-BE49-F238E27FC236}">
                <a16:creationId xmlns:a16="http://schemas.microsoft.com/office/drawing/2014/main" id="{F7459315-4AAA-4D02-6D61-32E6B3C801F0}"/>
              </a:ext>
            </a:extLst>
          </p:cNvPr>
          <p:cNvCxnSpPr>
            <a:cxnSpLocks/>
          </p:cNvCxnSpPr>
          <p:nvPr/>
        </p:nvCxnSpPr>
        <p:spPr>
          <a:xfrm>
            <a:off x="2099704" y="809069"/>
            <a:ext cx="4900472" cy="44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6" name="Connecteur droit avec flèche 188">
            <a:extLst>
              <a:ext uri="{FF2B5EF4-FFF2-40B4-BE49-F238E27FC236}">
                <a16:creationId xmlns:a16="http://schemas.microsoft.com/office/drawing/2014/main" id="{6BBEA2BD-EBCC-01A6-5986-3D48C8308C8E}"/>
              </a:ext>
            </a:extLst>
          </p:cNvPr>
          <p:cNvCxnSpPr>
            <a:cxnSpLocks/>
          </p:cNvCxnSpPr>
          <p:nvPr/>
        </p:nvCxnSpPr>
        <p:spPr>
          <a:xfrm>
            <a:off x="4535250" y="687634"/>
            <a:ext cx="0" cy="42523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7" name="Connecteur droit avec flèche 188">
            <a:extLst>
              <a:ext uri="{FF2B5EF4-FFF2-40B4-BE49-F238E27FC236}">
                <a16:creationId xmlns:a16="http://schemas.microsoft.com/office/drawing/2014/main" id="{E2358031-2025-E42C-C40A-33B6C045E235}"/>
              </a:ext>
            </a:extLst>
          </p:cNvPr>
          <p:cNvCxnSpPr>
            <a:cxnSpLocks/>
          </p:cNvCxnSpPr>
          <p:nvPr/>
        </p:nvCxnSpPr>
        <p:spPr>
          <a:xfrm>
            <a:off x="7000176" y="813476"/>
            <a:ext cx="0" cy="52142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8" name="Connecteur droit avec flèche 188">
            <a:extLst>
              <a:ext uri="{FF2B5EF4-FFF2-40B4-BE49-F238E27FC236}">
                <a16:creationId xmlns:a16="http://schemas.microsoft.com/office/drawing/2014/main" id="{83D9A280-4051-54C0-DF6F-37652576CBEE}"/>
              </a:ext>
            </a:extLst>
          </p:cNvPr>
          <p:cNvCxnSpPr>
            <a:cxnSpLocks/>
          </p:cNvCxnSpPr>
          <p:nvPr/>
        </p:nvCxnSpPr>
        <p:spPr>
          <a:xfrm>
            <a:off x="2103041" y="809069"/>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2" name="Cylindre 135">
            <a:extLst>
              <a:ext uri="{FF2B5EF4-FFF2-40B4-BE49-F238E27FC236}">
                <a16:creationId xmlns:a16="http://schemas.microsoft.com/office/drawing/2014/main" id="{38CFCA78-F687-D570-DA7B-B8A2B47689A7}"/>
              </a:ext>
            </a:extLst>
          </p:cNvPr>
          <p:cNvSpPr>
            <a:spLocks noChangeArrowheads="1"/>
          </p:cNvSpPr>
          <p:nvPr/>
        </p:nvSpPr>
        <p:spPr bwMode="auto">
          <a:xfrm>
            <a:off x="4158010" y="292826"/>
            <a:ext cx="720029" cy="385776"/>
          </a:xfrm>
          <a:prstGeom prst="can">
            <a:avLst>
              <a:gd name="adj" fmla="val 25000"/>
            </a:avLst>
          </a:prstGeom>
          <a:gradFill flip="none" rotWithShape="1">
            <a:gsLst>
              <a:gs pos="0">
                <a:schemeClr val="accent1">
                  <a:lumMod val="89000"/>
                </a:schemeClr>
              </a:gs>
              <a:gs pos="23000">
                <a:schemeClr val="accent1">
                  <a:lumMod val="89000"/>
                </a:schemeClr>
              </a:gs>
              <a:gs pos="69000">
                <a:srgbClr val="929292"/>
              </a:gs>
              <a:gs pos="97000">
                <a:srgbClr val="929292"/>
              </a:gs>
            </a:gsLst>
            <a:path path="circle">
              <a:fillToRect l="50000" t="50000" r="50000" b="5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a:t>
            </a: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Data Set</a:t>
            </a:r>
            <a:endParaRPr kumimoji="0" lang="fr-FR" altLang="en-JP" sz="900" b="0" i="0" u="none" strike="noStrike" cap="none" normalizeH="0" baseline="0">
              <a:ln>
                <a:noFill/>
              </a:ln>
              <a:solidFill>
                <a:schemeClr val="tx1"/>
              </a:solidFill>
              <a:effectLst/>
              <a:latin typeface="Actor" panose="020B0503050000020004" pitchFamily="34" charset="77"/>
            </a:endParaRPr>
          </a:p>
        </p:txBody>
      </p:sp>
      <p:sp>
        <p:nvSpPr>
          <p:cNvPr id="763" name="Oval 762">
            <a:extLst>
              <a:ext uri="{FF2B5EF4-FFF2-40B4-BE49-F238E27FC236}">
                <a16:creationId xmlns:a16="http://schemas.microsoft.com/office/drawing/2014/main" id="{7C1C48CA-C1C5-91B0-CF0F-C91ABAA82B2D}"/>
              </a:ext>
            </a:extLst>
          </p:cNvPr>
          <p:cNvSpPr/>
          <p:nvPr/>
        </p:nvSpPr>
        <p:spPr>
          <a:xfrm>
            <a:off x="874748" y="141936"/>
            <a:ext cx="790111" cy="771753"/>
          </a:xfrm>
          <a:prstGeom prst="ellipse">
            <a:avLst/>
          </a:prstGeom>
          <a:solidFill>
            <a:schemeClr val="accent1">
              <a:alpha val="2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4" name="Rounded Rectangle 763">
            <a:extLst>
              <a:ext uri="{FF2B5EF4-FFF2-40B4-BE49-F238E27FC236}">
                <a16:creationId xmlns:a16="http://schemas.microsoft.com/office/drawing/2014/main" id="{71A74F2D-C8FC-A70B-2F6F-9C34C4BEB95A}"/>
              </a:ext>
            </a:extLst>
          </p:cNvPr>
          <p:cNvSpPr/>
          <p:nvPr/>
        </p:nvSpPr>
        <p:spPr>
          <a:xfrm>
            <a:off x="708469" y="227889"/>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50" b="1">
                <a:solidFill>
                  <a:schemeClr val="bg1">
                    <a:lumMod val="49000"/>
                  </a:schemeClr>
                </a:solidFill>
                <a:effectLst/>
                <a:latin typeface="Actor"/>
                <a:ea typeface="Aptos" panose="020B0004020202020204" pitchFamily="34" charset="0"/>
                <a:cs typeface="Arial"/>
              </a:rPr>
              <a:t>Preprocessing Unit</a:t>
            </a:r>
            <a:endParaRPr lang="fr-FR" sz="950">
              <a:solidFill>
                <a:schemeClr val="bg1">
                  <a:lumMod val="49000"/>
                </a:schemeClr>
              </a:solidFill>
              <a:effectLst/>
              <a:latin typeface="Actor"/>
              <a:ea typeface="Aptos" panose="020B0004020202020204" pitchFamily="34" charset="0"/>
              <a:cs typeface="Arial"/>
            </a:endParaRPr>
          </a:p>
        </p:txBody>
      </p:sp>
      <p:cxnSp>
        <p:nvCxnSpPr>
          <p:cNvPr id="776" name="Straight Arrow Connector 775">
            <a:extLst>
              <a:ext uri="{FF2B5EF4-FFF2-40B4-BE49-F238E27FC236}">
                <a16:creationId xmlns:a16="http://schemas.microsoft.com/office/drawing/2014/main" id="{C5340D0A-C50A-812F-405A-6FAD722F01A5}"/>
              </a:ext>
            </a:extLst>
          </p:cNvPr>
          <p:cNvCxnSpPr/>
          <p:nvPr/>
        </p:nvCxnSpPr>
        <p:spPr>
          <a:xfrm>
            <a:off x="1715842" y="544631"/>
            <a:ext cx="2431443"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79" name="Rounded Rectangle 778">
            <a:extLst>
              <a:ext uri="{FF2B5EF4-FFF2-40B4-BE49-F238E27FC236}">
                <a16:creationId xmlns:a16="http://schemas.microsoft.com/office/drawing/2014/main" id="{3B440401-82C8-0244-2A09-C37A1CCD91CB}"/>
              </a:ext>
            </a:extLst>
          </p:cNvPr>
          <p:cNvSpPr/>
          <p:nvPr/>
        </p:nvSpPr>
        <p:spPr>
          <a:xfrm>
            <a:off x="3615818" y="3785859"/>
            <a:ext cx="2033322" cy="2836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JP" sz="1200">
                <a:solidFill>
                  <a:schemeClr val="bg1">
                    <a:lumMod val="49000"/>
                  </a:schemeClr>
                </a:solidFill>
                <a:latin typeface="Actor"/>
              </a:rPr>
              <a:t>Aggregation / Stacking</a:t>
            </a:r>
            <a:endParaRPr lang="fr-FR" sz="1200">
              <a:solidFill>
                <a:schemeClr val="bg1">
                  <a:lumMod val="49000"/>
                </a:schemeClr>
              </a:solidFill>
              <a:latin typeface="Actor"/>
            </a:endParaRPr>
          </a:p>
        </p:txBody>
      </p:sp>
      <p:sp>
        <p:nvSpPr>
          <p:cNvPr id="782" name="Rounded Rectangle 781">
            <a:extLst>
              <a:ext uri="{FF2B5EF4-FFF2-40B4-BE49-F238E27FC236}">
                <a16:creationId xmlns:a16="http://schemas.microsoft.com/office/drawing/2014/main" id="{55E81755-4CC7-1FD0-C6AB-4C52AA6AA875}"/>
              </a:ext>
            </a:extLst>
          </p:cNvPr>
          <p:cNvSpPr/>
          <p:nvPr/>
        </p:nvSpPr>
        <p:spPr>
          <a:xfrm>
            <a:off x="3951236" y="4310181"/>
            <a:ext cx="1376299" cy="283615"/>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a:latin typeface="Actor" panose="020B0503050000020004" pitchFamily="34" charset="77"/>
              </a:rPr>
              <a:t>Final Predictions</a:t>
            </a:r>
          </a:p>
        </p:txBody>
      </p:sp>
      <p:sp>
        <p:nvSpPr>
          <p:cNvPr id="783" name="Cylindre 135">
            <a:extLst>
              <a:ext uri="{FF2B5EF4-FFF2-40B4-BE49-F238E27FC236}">
                <a16:creationId xmlns:a16="http://schemas.microsoft.com/office/drawing/2014/main" id="{7422B4B2-D654-3903-06B0-694FF457D846}"/>
              </a:ext>
            </a:extLst>
          </p:cNvPr>
          <p:cNvSpPr>
            <a:spLocks noChangeArrowheads="1"/>
          </p:cNvSpPr>
          <p:nvPr/>
        </p:nvSpPr>
        <p:spPr bwMode="auto">
          <a:xfrm>
            <a:off x="7270998" y="464194"/>
            <a:ext cx="646422" cy="324393"/>
          </a:xfrm>
          <a:prstGeom prst="can">
            <a:avLst>
              <a:gd name="adj" fmla="val 25000"/>
            </a:avLst>
          </a:prstGeom>
          <a:gradFill flip="none" rotWithShape="1">
            <a:gsLst>
              <a:gs pos="0">
                <a:srgbClr val="7030A0">
                  <a:alpha val="50587"/>
                </a:srgbClr>
              </a:gs>
              <a:gs pos="66000">
                <a:schemeClr val="accent1">
                  <a:lumMod val="97000"/>
                  <a:lumOff val="3000"/>
                </a:schemeClr>
              </a:gs>
              <a:gs pos="100000">
                <a:schemeClr val="accent1">
                  <a:lumMod val="60000"/>
                  <a:lumOff val="40000"/>
                </a:schemeClr>
              </a:gs>
            </a:gsLst>
            <a:lin ang="162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0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Valid set</a:t>
            </a:r>
            <a:endParaRPr kumimoji="0" lang="fr-FR" altLang="en-JP" sz="1000" b="0" i="0" u="none" strike="noStrike" cap="none" normalizeH="0" baseline="0">
              <a:ln>
                <a:noFill/>
              </a:ln>
              <a:solidFill>
                <a:schemeClr val="tx1"/>
              </a:solidFill>
              <a:effectLst/>
              <a:latin typeface="Actor" panose="020B0503050000020004" pitchFamily="34" charset="77"/>
            </a:endParaRPr>
          </a:p>
        </p:txBody>
      </p:sp>
      <p:sp>
        <p:nvSpPr>
          <p:cNvPr id="784" name="Oval 783">
            <a:extLst>
              <a:ext uri="{FF2B5EF4-FFF2-40B4-BE49-F238E27FC236}">
                <a16:creationId xmlns:a16="http://schemas.microsoft.com/office/drawing/2014/main" id="{C7B86351-CCCA-1956-ABBB-16BAE9151BF8}"/>
              </a:ext>
            </a:extLst>
          </p:cNvPr>
          <p:cNvSpPr/>
          <p:nvPr/>
        </p:nvSpPr>
        <p:spPr>
          <a:xfrm>
            <a:off x="7405110" y="3131565"/>
            <a:ext cx="790111" cy="771753"/>
          </a:xfrm>
          <a:prstGeom prst="ellipse">
            <a:avLst/>
          </a:prstGeom>
          <a:solidFill>
            <a:schemeClr val="tx2">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6" name="Rounded Rectangle 785">
            <a:extLst>
              <a:ext uri="{FF2B5EF4-FFF2-40B4-BE49-F238E27FC236}">
                <a16:creationId xmlns:a16="http://schemas.microsoft.com/office/drawing/2014/main" id="{761216C1-D2F0-8DA8-55E9-611D2229CC79}"/>
              </a:ext>
            </a:extLst>
          </p:cNvPr>
          <p:cNvSpPr/>
          <p:nvPr/>
        </p:nvSpPr>
        <p:spPr>
          <a:xfrm>
            <a:off x="7246455" y="3208677"/>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a:solidFill>
                  <a:srgbClr val="7030A0"/>
                </a:solidFill>
                <a:effectLst/>
                <a:latin typeface="Actor" panose="020B0503050000020004" pitchFamily="34" charset="77"/>
                <a:ea typeface="Aptos" panose="020B0004020202020204" pitchFamily="34" charset="0"/>
                <a:cs typeface="Arial" panose="020B0604020202020204" pitchFamily="34" charset="0"/>
              </a:rPr>
              <a:t>Satisfactory Accuracy Evaluation </a:t>
            </a:r>
            <a:endParaRPr lang="en-JP" sz="1000">
              <a:solidFill>
                <a:srgbClr val="7030A0"/>
              </a:solidFill>
              <a:effectLst/>
              <a:latin typeface="Actor" panose="020B0503050000020004" pitchFamily="34" charset="77"/>
              <a:ea typeface="Aptos" panose="020B0004020202020204" pitchFamily="34" charset="0"/>
              <a:cs typeface="Arial" panose="020B0604020202020204" pitchFamily="34" charset="0"/>
            </a:endParaRPr>
          </a:p>
        </p:txBody>
      </p:sp>
      <p:cxnSp>
        <p:nvCxnSpPr>
          <p:cNvPr id="788" name="Straight Arrow Connector 787">
            <a:extLst>
              <a:ext uri="{FF2B5EF4-FFF2-40B4-BE49-F238E27FC236}">
                <a16:creationId xmlns:a16="http://schemas.microsoft.com/office/drawing/2014/main" id="{8927AEFF-E42E-CE69-77E8-5E1660A68B6E}"/>
              </a:ext>
            </a:extLst>
          </p:cNvPr>
          <p:cNvCxnSpPr>
            <a:cxnSpLocks/>
          </p:cNvCxnSpPr>
          <p:nvPr/>
        </p:nvCxnSpPr>
        <p:spPr>
          <a:xfrm>
            <a:off x="7788506" y="792346"/>
            <a:ext cx="0" cy="237269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0" name="Straight Arrow Connector 789">
            <a:extLst>
              <a:ext uri="{FF2B5EF4-FFF2-40B4-BE49-F238E27FC236}">
                <a16:creationId xmlns:a16="http://schemas.microsoft.com/office/drawing/2014/main" id="{2C4B73F2-F332-1B49-FB4C-6753DF6C190F}"/>
              </a:ext>
            </a:extLst>
          </p:cNvPr>
          <p:cNvCxnSpPr/>
          <p:nvPr/>
        </p:nvCxnSpPr>
        <p:spPr>
          <a:xfrm flipH="1">
            <a:off x="1820305" y="910354"/>
            <a:ext cx="5773904" cy="0"/>
          </a:xfrm>
          <a:prstGeom prst="straightConnector1">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2" name="Straight Arrow Connector 791">
            <a:extLst>
              <a:ext uri="{FF2B5EF4-FFF2-40B4-BE49-F238E27FC236}">
                <a16:creationId xmlns:a16="http://schemas.microsoft.com/office/drawing/2014/main" id="{7EBF0658-FE87-04EA-8F0B-2ACB4F60DD7D}"/>
              </a:ext>
            </a:extLst>
          </p:cNvPr>
          <p:cNvCxnSpPr/>
          <p:nvPr/>
        </p:nvCxnSpPr>
        <p:spPr>
          <a:xfrm>
            <a:off x="1820305" y="919992"/>
            <a:ext cx="0" cy="103004"/>
          </a:xfrm>
          <a:prstGeom prst="straightConnector1">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3" name="Straight Arrow Connector 792">
            <a:extLst>
              <a:ext uri="{FF2B5EF4-FFF2-40B4-BE49-F238E27FC236}">
                <a16:creationId xmlns:a16="http://schemas.microsoft.com/office/drawing/2014/main" id="{E0702523-24CF-CCF0-011B-452C210BF04D}"/>
              </a:ext>
            </a:extLst>
          </p:cNvPr>
          <p:cNvCxnSpPr>
            <a:cxnSpLocks/>
          </p:cNvCxnSpPr>
          <p:nvPr/>
        </p:nvCxnSpPr>
        <p:spPr>
          <a:xfrm>
            <a:off x="4247349" y="919992"/>
            <a:ext cx="0" cy="198898"/>
          </a:xfrm>
          <a:prstGeom prst="straightConnector1">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4" name="Straight Arrow Connector 793">
            <a:extLst>
              <a:ext uri="{FF2B5EF4-FFF2-40B4-BE49-F238E27FC236}">
                <a16:creationId xmlns:a16="http://schemas.microsoft.com/office/drawing/2014/main" id="{B69ADE51-315F-FA83-EB82-374AB91AE28A}"/>
              </a:ext>
            </a:extLst>
          </p:cNvPr>
          <p:cNvCxnSpPr>
            <a:cxnSpLocks/>
          </p:cNvCxnSpPr>
          <p:nvPr/>
        </p:nvCxnSpPr>
        <p:spPr>
          <a:xfrm>
            <a:off x="6729662" y="919992"/>
            <a:ext cx="0" cy="370546"/>
          </a:xfrm>
          <a:prstGeom prst="straightConnector1">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6" name="Straight Connector 795">
            <a:extLst>
              <a:ext uri="{FF2B5EF4-FFF2-40B4-BE49-F238E27FC236}">
                <a16:creationId xmlns:a16="http://schemas.microsoft.com/office/drawing/2014/main" id="{81DC40B4-999C-3AB1-1819-457F63233A43}"/>
              </a:ext>
            </a:extLst>
          </p:cNvPr>
          <p:cNvCxnSpPr>
            <a:stCxn id="783" idx="3"/>
          </p:cNvCxnSpPr>
          <p:nvPr/>
        </p:nvCxnSpPr>
        <p:spPr>
          <a:xfrm>
            <a:off x="7594209" y="788587"/>
            <a:ext cx="0" cy="121767"/>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9" name="Connecteur droit avec flèche 188">
            <a:extLst>
              <a:ext uri="{FF2B5EF4-FFF2-40B4-BE49-F238E27FC236}">
                <a16:creationId xmlns:a16="http://schemas.microsoft.com/office/drawing/2014/main" id="{2ECF8585-C2B6-83B5-3AE8-BBDB209EBAD7}"/>
              </a:ext>
            </a:extLst>
          </p:cNvPr>
          <p:cNvCxnSpPr>
            <a:cxnSpLocks/>
          </p:cNvCxnSpPr>
          <p:nvPr/>
        </p:nvCxnSpPr>
        <p:spPr>
          <a:xfrm>
            <a:off x="4652065" y="4087503"/>
            <a:ext cx="4471" cy="213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01" name="Graphic 367604070" descr="Syncing cloud">
            <a:extLst>
              <a:ext uri="{FF2B5EF4-FFF2-40B4-BE49-F238E27FC236}">
                <a16:creationId xmlns:a16="http://schemas.microsoft.com/office/drawing/2014/main" id="{B87573B7-A28A-8212-BDF3-9F46A86699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5867" y="3126420"/>
            <a:ext cx="817392" cy="793184"/>
          </a:xfrm>
          <a:prstGeom prst="rect">
            <a:avLst/>
          </a:prstGeom>
        </p:spPr>
      </p:pic>
      <p:cxnSp>
        <p:nvCxnSpPr>
          <p:cNvPr id="803" name="Elbow Connector 802">
            <a:extLst>
              <a:ext uri="{FF2B5EF4-FFF2-40B4-BE49-F238E27FC236}">
                <a16:creationId xmlns:a16="http://schemas.microsoft.com/office/drawing/2014/main" id="{6A878025-4312-F8FF-36A0-2C691EA1288E}"/>
              </a:ext>
            </a:extLst>
          </p:cNvPr>
          <p:cNvCxnSpPr>
            <a:cxnSpLocks/>
            <a:stCxn id="610" idx="3"/>
          </p:cNvCxnSpPr>
          <p:nvPr/>
        </p:nvCxnSpPr>
        <p:spPr>
          <a:xfrm rot="16200000" flipH="1">
            <a:off x="2884388" y="2361189"/>
            <a:ext cx="466282" cy="2007034"/>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6" name="Elbow Connector 805">
            <a:extLst>
              <a:ext uri="{FF2B5EF4-FFF2-40B4-BE49-F238E27FC236}">
                <a16:creationId xmlns:a16="http://schemas.microsoft.com/office/drawing/2014/main" id="{4549BB2E-3FC9-2CBB-1DCB-D600DC2913EE}"/>
              </a:ext>
            </a:extLst>
          </p:cNvPr>
          <p:cNvCxnSpPr>
            <a:cxnSpLocks/>
            <a:stCxn id="741" idx="3"/>
          </p:cNvCxnSpPr>
          <p:nvPr/>
        </p:nvCxnSpPr>
        <p:spPr>
          <a:xfrm rot="5400000">
            <a:off x="5907499" y="2582401"/>
            <a:ext cx="205934" cy="1827371"/>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7" name="Connecteur droit avec flèche 188">
            <a:extLst>
              <a:ext uri="{FF2B5EF4-FFF2-40B4-BE49-F238E27FC236}">
                <a16:creationId xmlns:a16="http://schemas.microsoft.com/office/drawing/2014/main" id="{02E0064E-C76D-C0A6-8446-DB385CAEE3B3}"/>
              </a:ext>
            </a:extLst>
          </p:cNvPr>
          <p:cNvCxnSpPr>
            <a:cxnSpLocks/>
            <a:stCxn id="727" idx="3"/>
          </p:cNvCxnSpPr>
          <p:nvPr/>
        </p:nvCxnSpPr>
        <p:spPr>
          <a:xfrm>
            <a:off x="4541056" y="3224102"/>
            <a:ext cx="2234" cy="14639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6" name="Straight Arrow Connector 815">
            <a:extLst>
              <a:ext uri="{FF2B5EF4-FFF2-40B4-BE49-F238E27FC236}">
                <a16:creationId xmlns:a16="http://schemas.microsoft.com/office/drawing/2014/main" id="{6396844A-F66A-2512-5F1E-846824B1AB8D}"/>
              </a:ext>
            </a:extLst>
          </p:cNvPr>
          <p:cNvCxnSpPr/>
          <p:nvPr/>
        </p:nvCxnSpPr>
        <p:spPr>
          <a:xfrm>
            <a:off x="5062471" y="3698082"/>
            <a:ext cx="2364165"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9" name="Straight Arrow Connector 818">
            <a:extLst>
              <a:ext uri="{FF2B5EF4-FFF2-40B4-BE49-F238E27FC236}">
                <a16:creationId xmlns:a16="http://schemas.microsoft.com/office/drawing/2014/main" id="{FD87BACA-2BF2-DA3E-0804-D062C35A3B7E}"/>
              </a:ext>
            </a:extLst>
          </p:cNvPr>
          <p:cNvCxnSpPr>
            <a:cxnSpLocks/>
          </p:cNvCxnSpPr>
          <p:nvPr/>
        </p:nvCxnSpPr>
        <p:spPr>
          <a:xfrm>
            <a:off x="1250653" y="678602"/>
            <a:ext cx="2907357" cy="0"/>
          </a:xfrm>
          <a:prstGeom prst="straightConnector1">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85EBEB-8719-C6FA-463A-467C9B7C3059}"/>
              </a:ext>
            </a:extLst>
          </p:cNvPr>
          <p:cNvCxnSpPr>
            <a:cxnSpLocks/>
          </p:cNvCxnSpPr>
          <p:nvPr/>
        </p:nvCxnSpPr>
        <p:spPr>
          <a:xfrm>
            <a:off x="1250804" y="674831"/>
            <a:ext cx="0" cy="3022980"/>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ED4A73DE-53F9-24D0-3A63-129C0DD99508}"/>
              </a:ext>
            </a:extLst>
          </p:cNvPr>
          <p:cNvCxnSpPr>
            <a:cxnSpLocks/>
          </p:cNvCxnSpPr>
          <p:nvPr/>
        </p:nvCxnSpPr>
        <p:spPr>
          <a:xfrm>
            <a:off x="1269802" y="3697811"/>
            <a:ext cx="2907357"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1F68C50C-E3AF-47A9-E229-94393F67A84F}"/>
              </a:ext>
            </a:extLst>
          </p:cNvPr>
          <p:cNvCxnSpPr/>
          <p:nvPr/>
        </p:nvCxnSpPr>
        <p:spPr>
          <a:xfrm flipV="1">
            <a:off x="2853486" y="1571348"/>
            <a:ext cx="939372" cy="861134"/>
          </a:xfrm>
          <a:prstGeom prst="bent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1EB6ACA-ABC8-DBD4-FBFA-7C8C1E5E0B75}"/>
              </a:ext>
            </a:extLst>
          </p:cNvPr>
          <p:cNvSpPr/>
          <p:nvPr/>
        </p:nvSpPr>
        <p:spPr>
          <a:xfrm>
            <a:off x="3291055" y="1293968"/>
            <a:ext cx="410511" cy="242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b="1">
                <a:solidFill>
                  <a:schemeClr val="bg2"/>
                </a:solidFill>
                <a:latin typeface="Actor" panose="020B0503050000020004" pitchFamily="34" charset="77"/>
              </a:rPr>
              <a:t>W1</a:t>
            </a:r>
          </a:p>
        </p:txBody>
      </p:sp>
      <p:cxnSp>
        <p:nvCxnSpPr>
          <p:cNvPr id="17" name="Elbow Connector 16">
            <a:extLst>
              <a:ext uri="{FF2B5EF4-FFF2-40B4-BE49-F238E27FC236}">
                <a16:creationId xmlns:a16="http://schemas.microsoft.com/office/drawing/2014/main" id="{1668F581-07E7-4076-D3DB-5E96FC38BF02}"/>
              </a:ext>
            </a:extLst>
          </p:cNvPr>
          <p:cNvCxnSpPr/>
          <p:nvPr/>
        </p:nvCxnSpPr>
        <p:spPr>
          <a:xfrm flipV="1">
            <a:off x="5278529" y="1590131"/>
            <a:ext cx="939372" cy="861134"/>
          </a:xfrm>
          <a:prstGeom prst="bent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EB11E03-2C65-3C5B-4E49-F2A4553B2180}"/>
              </a:ext>
            </a:extLst>
          </p:cNvPr>
          <p:cNvSpPr/>
          <p:nvPr/>
        </p:nvSpPr>
        <p:spPr>
          <a:xfrm>
            <a:off x="5770789" y="1304656"/>
            <a:ext cx="410511" cy="242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b="1">
                <a:solidFill>
                  <a:schemeClr val="bg2"/>
                </a:solidFill>
                <a:latin typeface="Actor" panose="020B0503050000020004" pitchFamily="34" charset="77"/>
              </a:rPr>
              <a:t>W2</a:t>
            </a:r>
          </a:p>
        </p:txBody>
      </p:sp>
      <p:sp>
        <p:nvSpPr>
          <p:cNvPr id="3" name="Can 2">
            <a:extLst>
              <a:ext uri="{FF2B5EF4-FFF2-40B4-BE49-F238E27FC236}">
                <a16:creationId xmlns:a16="http://schemas.microsoft.com/office/drawing/2014/main" id="{C1D0C656-FD97-D4F5-4EA4-599137ED29B4}"/>
              </a:ext>
            </a:extLst>
          </p:cNvPr>
          <p:cNvSpPr/>
          <p:nvPr/>
        </p:nvSpPr>
        <p:spPr>
          <a:xfrm>
            <a:off x="1105455" y="3016592"/>
            <a:ext cx="302531" cy="577066"/>
          </a:xfrm>
          <a:prstGeom prst="can">
            <a:avLst/>
          </a:prstGeom>
          <a:solidFill>
            <a:srgbClr val="21212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4" name="AutoShape 569">
            <a:extLst>
              <a:ext uri="{FF2B5EF4-FFF2-40B4-BE49-F238E27FC236}">
                <a16:creationId xmlns:a16="http://schemas.microsoft.com/office/drawing/2014/main" id="{25EBDC0B-011E-2077-573D-5FE4C0C0A819}"/>
              </a:ext>
            </a:extLst>
          </p:cNvPr>
          <p:cNvSpPr>
            <a:spLocks noChangeArrowheads="1"/>
          </p:cNvSpPr>
          <p:nvPr/>
        </p:nvSpPr>
        <p:spPr bwMode="auto">
          <a:xfrm rot="5400000">
            <a:off x="914698" y="3154746"/>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rgbClr val="DCDCDC"/>
                </a:solidFill>
                <a:effectLst/>
                <a:latin typeface="Actor" panose="020B0503050000020004" pitchFamily="34" charset="77"/>
                <a:ea typeface="Aptos" panose="020B0004020202020204" pitchFamily="34" charset="0"/>
                <a:cs typeface="Arial" panose="020B0604020202020204" pitchFamily="34" charset="0"/>
              </a:rPr>
              <a:t>FP/FN</a:t>
            </a:r>
            <a:endParaRPr kumimoji="0" lang="fr-FR" altLang="en-JP" sz="1800" b="0" i="0" u="none" strike="noStrike" cap="none" normalizeH="0" baseline="0">
              <a:ln>
                <a:noFill/>
              </a:ln>
              <a:solidFill>
                <a:srgbClr val="DCDCDC"/>
              </a:solidFill>
              <a:effectLst/>
              <a:latin typeface="Actor" panose="020B0503050000020004" pitchFamily="34" charset="77"/>
            </a:endParaRPr>
          </a:p>
        </p:txBody>
      </p:sp>
      <p:sp>
        <p:nvSpPr>
          <p:cNvPr id="2" name="Rectangle 1">
            <a:extLst>
              <a:ext uri="{FF2B5EF4-FFF2-40B4-BE49-F238E27FC236}">
                <a16:creationId xmlns:a16="http://schemas.microsoft.com/office/drawing/2014/main" id="{30712EB9-3235-2944-6C40-CB3C826C26D4}"/>
              </a:ext>
            </a:extLst>
          </p:cNvPr>
          <p:cNvSpPr/>
          <p:nvPr/>
        </p:nvSpPr>
        <p:spPr>
          <a:xfrm>
            <a:off x="158650" y="940291"/>
            <a:ext cx="1555352" cy="1333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buClr>
                <a:schemeClr val="tx2"/>
              </a:buClr>
            </a:pPr>
            <a:r>
              <a:rPr lang="en-JP" sz="800" b="1">
                <a:solidFill>
                  <a:schemeClr val="tx1"/>
                </a:solidFill>
                <a:latin typeface="Jura"/>
                <a:ea typeface="Jura"/>
              </a:rPr>
              <a:t>Double boost</a:t>
            </a:r>
            <a:endParaRPr lang="fr-FR">
              <a:solidFill>
                <a:schemeClr val="tx1"/>
              </a:solidFill>
              <a:latin typeface="Jura"/>
              <a:ea typeface="Jura"/>
              <a:cs typeface="Arial"/>
            </a:endParaRPr>
          </a:p>
          <a:p>
            <a:pPr>
              <a:lnSpc>
                <a:spcPct val="150000"/>
              </a:lnSpc>
              <a:buClr>
                <a:schemeClr val="tx2"/>
              </a:buClr>
            </a:pPr>
            <a:r>
              <a:rPr lang="en-JP" sz="800" b="1">
                <a:solidFill>
                  <a:schemeClr val="tx1"/>
                </a:solidFill>
                <a:latin typeface="Jura"/>
                <a:ea typeface="Jura"/>
              </a:rPr>
              <a:t>Update conditions</a:t>
            </a:r>
          </a:p>
        </p:txBody>
      </p:sp>
      <p:sp>
        <p:nvSpPr>
          <p:cNvPr id="7" name="Google Shape;129;p18">
            <a:extLst>
              <a:ext uri="{FF2B5EF4-FFF2-40B4-BE49-F238E27FC236}">
                <a16:creationId xmlns:a16="http://schemas.microsoft.com/office/drawing/2014/main" id="{949D43D4-2F0A-D35F-72E6-C0324139298F}"/>
              </a:ext>
            </a:extLst>
          </p:cNvPr>
          <p:cNvSpPr txBox="1">
            <a:spLocks/>
          </p:cNvSpPr>
          <p:nvPr/>
        </p:nvSpPr>
        <p:spPr>
          <a:xfrm>
            <a:off x="1065347" y="4308254"/>
            <a:ext cx="2097329" cy="3965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r>
              <a:rPr lang="en-US" sz="1200">
                <a:solidFill>
                  <a:schemeClr val="bg2"/>
                </a:solidFill>
              </a:rPr>
              <a:t>Sequential</a:t>
            </a:r>
          </a:p>
        </p:txBody>
      </p:sp>
      <p:pic>
        <p:nvPicPr>
          <p:cNvPr id="10" name="Image 9" descr="Une image contenant noir, espace, nature, astronomie&#10;&#10;Le contenu généré par l’IA peut être incorrect.">
            <a:extLst>
              <a:ext uri="{FF2B5EF4-FFF2-40B4-BE49-F238E27FC236}">
                <a16:creationId xmlns:a16="http://schemas.microsoft.com/office/drawing/2014/main" id="{07AAEB43-95CA-3112-94C8-BC199C334775}"/>
              </a:ext>
            </a:extLst>
          </p:cNvPr>
          <p:cNvPicPr>
            <a:picLocks noChangeAspect="1"/>
          </p:cNvPicPr>
          <p:nvPr/>
        </p:nvPicPr>
        <p:blipFill>
          <a:blip r:embed="rId5"/>
          <a:stretch>
            <a:fillRect/>
          </a:stretch>
        </p:blipFill>
        <p:spPr>
          <a:xfrm>
            <a:off x="5702038" y="4030636"/>
            <a:ext cx="1909060" cy="286375"/>
          </a:xfrm>
          <a:prstGeom prst="rect">
            <a:avLst/>
          </a:prstGeom>
        </p:spPr>
      </p:pic>
      <p:pic>
        <p:nvPicPr>
          <p:cNvPr id="15" name="Image 14" descr="Une image contenant noir, obscurité, nuit&#10;&#10;Le contenu généré par l’IA peut être incorrect.">
            <a:extLst>
              <a:ext uri="{FF2B5EF4-FFF2-40B4-BE49-F238E27FC236}">
                <a16:creationId xmlns:a16="http://schemas.microsoft.com/office/drawing/2014/main" id="{6BE9A8FE-5B2E-0602-C2A8-DA2A26395BC7}"/>
              </a:ext>
            </a:extLst>
          </p:cNvPr>
          <p:cNvPicPr>
            <a:picLocks noChangeAspect="1"/>
          </p:cNvPicPr>
          <p:nvPr/>
        </p:nvPicPr>
        <p:blipFill>
          <a:blip r:embed="rId6"/>
          <a:stretch>
            <a:fillRect/>
          </a:stretch>
        </p:blipFill>
        <p:spPr>
          <a:xfrm>
            <a:off x="5424565" y="4298949"/>
            <a:ext cx="3274415" cy="321248"/>
          </a:xfrm>
          <a:prstGeom prst="rect">
            <a:avLst/>
          </a:prstGeom>
        </p:spPr>
      </p:pic>
    </p:spTree>
    <p:extLst>
      <p:ext uri="{BB962C8B-B14F-4D97-AF65-F5344CB8AC3E}">
        <p14:creationId xmlns:p14="http://schemas.microsoft.com/office/powerpoint/2010/main" val="235637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F8B850C8-C2A5-13E8-5422-1CDFB147A8F0}"/>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ED4D4BB4-4B52-9B70-C8A4-D1C8E606A3AD}"/>
              </a:ext>
            </a:extLst>
          </p:cNvPr>
          <p:cNvSpPr txBox="1">
            <a:spLocks noGrp="1"/>
          </p:cNvSpPr>
          <p:nvPr>
            <p:ph type="title" idx="4294967295"/>
          </p:nvPr>
        </p:nvSpPr>
        <p:spPr>
          <a:xfrm>
            <a:off x="0" y="3975100"/>
            <a:ext cx="2097088" cy="65087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bg2"/>
                </a:solidFill>
              </a:rPr>
              <a:t>UC2B</a:t>
            </a:r>
            <a:endParaRPr sz="3600" b="1">
              <a:solidFill>
                <a:schemeClr val="bg2"/>
              </a:solidFill>
            </a:endParaRPr>
          </a:p>
        </p:txBody>
      </p:sp>
      <p:sp>
        <p:nvSpPr>
          <p:cNvPr id="150" name="Rectangle 90">
            <a:extLst>
              <a:ext uri="{FF2B5EF4-FFF2-40B4-BE49-F238E27FC236}">
                <a16:creationId xmlns:a16="http://schemas.microsoft.com/office/drawing/2014/main" id="{A6FC72F8-1028-6AA7-FD69-103219254080}"/>
              </a:ext>
            </a:extLst>
          </p:cNvPr>
          <p:cNvSpPr>
            <a:spLocks noChangeArrowheads="1"/>
          </p:cNvSpPr>
          <p:nvPr/>
        </p:nvSpPr>
        <p:spPr bwMode="auto">
          <a:xfrm>
            <a:off x="105289" y="-240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cxnSp>
        <p:nvCxnSpPr>
          <p:cNvPr id="61" name="Connecteur droit avec flèche 199">
            <a:extLst>
              <a:ext uri="{FF2B5EF4-FFF2-40B4-BE49-F238E27FC236}">
                <a16:creationId xmlns:a16="http://schemas.microsoft.com/office/drawing/2014/main" id="{7E61F7E1-46A0-3528-25D4-D8C6C1C8A94F}"/>
              </a:ext>
            </a:extLst>
          </p:cNvPr>
          <p:cNvCxnSpPr/>
          <p:nvPr/>
        </p:nvCxnSpPr>
        <p:spPr>
          <a:xfrm>
            <a:off x="4904951" y="6213405"/>
            <a:ext cx="0" cy="3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6">
            <a:extLst>
              <a:ext uri="{FF2B5EF4-FFF2-40B4-BE49-F238E27FC236}">
                <a16:creationId xmlns:a16="http://schemas.microsoft.com/office/drawing/2014/main" id="{2993EC79-CED6-713E-D3A5-D1363F66942A}"/>
              </a:ext>
            </a:extLst>
          </p:cNvPr>
          <p:cNvSpPr>
            <a:spLocks noChangeArrowheads="1"/>
          </p:cNvSpPr>
          <p:nvPr/>
        </p:nvSpPr>
        <p:spPr bwMode="auto">
          <a:xfrm>
            <a:off x="-893869" y="-64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28" name="Rectangle 78">
            <a:extLst>
              <a:ext uri="{FF2B5EF4-FFF2-40B4-BE49-F238E27FC236}">
                <a16:creationId xmlns:a16="http://schemas.microsoft.com/office/drawing/2014/main" id="{4A096E05-9144-CA3D-272F-F553435759A4}"/>
              </a:ext>
            </a:extLst>
          </p:cNvPr>
          <p:cNvSpPr>
            <a:spLocks noChangeArrowheads="1"/>
          </p:cNvSpPr>
          <p:nvPr/>
        </p:nvSpPr>
        <p:spPr bwMode="auto">
          <a:xfrm>
            <a:off x="-893869" y="-184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cxnSp>
        <p:nvCxnSpPr>
          <p:cNvPr id="209" name="Connecteur droit 225">
            <a:extLst>
              <a:ext uri="{FF2B5EF4-FFF2-40B4-BE49-F238E27FC236}">
                <a16:creationId xmlns:a16="http://schemas.microsoft.com/office/drawing/2014/main" id="{34DC88F1-8528-44F6-343D-74B62105D0C0}"/>
              </a:ext>
            </a:extLst>
          </p:cNvPr>
          <p:cNvCxnSpPr/>
          <p:nvPr/>
        </p:nvCxnSpPr>
        <p:spPr>
          <a:xfrm flipH="1">
            <a:off x="1214332" y="6452191"/>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6" name="Connecteur droit 236">
            <a:extLst>
              <a:ext uri="{FF2B5EF4-FFF2-40B4-BE49-F238E27FC236}">
                <a16:creationId xmlns:a16="http://schemas.microsoft.com/office/drawing/2014/main" id="{269A0DB0-E1B6-6CC7-CD15-B35DBF470F19}"/>
              </a:ext>
            </a:extLst>
          </p:cNvPr>
          <p:cNvCxnSpPr/>
          <p:nvPr/>
        </p:nvCxnSpPr>
        <p:spPr>
          <a:xfrm flipV="1">
            <a:off x="9305502" y="281261"/>
            <a:ext cx="0" cy="32439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8" name="Connecteur droit 237">
            <a:extLst>
              <a:ext uri="{FF2B5EF4-FFF2-40B4-BE49-F238E27FC236}">
                <a16:creationId xmlns:a16="http://schemas.microsoft.com/office/drawing/2014/main" id="{B3528A0D-AA60-58E7-A244-1EC1816FFA7F}"/>
              </a:ext>
            </a:extLst>
          </p:cNvPr>
          <p:cNvCxnSpPr/>
          <p:nvPr/>
        </p:nvCxnSpPr>
        <p:spPr>
          <a:xfrm flipH="1">
            <a:off x="7766262" y="6489656"/>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9" name="Connecteur droit 11">
            <a:extLst>
              <a:ext uri="{FF2B5EF4-FFF2-40B4-BE49-F238E27FC236}">
                <a16:creationId xmlns:a16="http://schemas.microsoft.com/office/drawing/2014/main" id="{37F3940E-B259-58E6-D4A0-308B7FFA4118}"/>
              </a:ext>
            </a:extLst>
          </p:cNvPr>
          <p:cNvCxnSpPr/>
          <p:nvPr/>
        </p:nvCxnSpPr>
        <p:spPr>
          <a:xfrm flipH="1">
            <a:off x="4614122" y="5770836"/>
            <a:ext cx="3633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0" name="Rounded Rectangle 609">
            <a:extLst>
              <a:ext uri="{FF2B5EF4-FFF2-40B4-BE49-F238E27FC236}">
                <a16:creationId xmlns:a16="http://schemas.microsoft.com/office/drawing/2014/main" id="{8F9D91FB-0047-39C7-3714-E110803A0C83}"/>
              </a:ext>
            </a:extLst>
          </p:cNvPr>
          <p:cNvSpPr/>
          <p:nvPr/>
        </p:nvSpPr>
        <p:spPr>
          <a:xfrm rot="5400000">
            <a:off x="1068344" y="1356227"/>
            <a:ext cx="2091336"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611" name="Direct Access Storage 610">
            <a:extLst>
              <a:ext uri="{FF2B5EF4-FFF2-40B4-BE49-F238E27FC236}">
                <a16:creationId xmlns:a16="http://schemas.microsoft.com/office/drawing/2014/main" id="{8EBE3A72-2745-AC76-4398-33D781FDE831}"/>
              </a:ext>
            </a:extLst>
          </p:cNvPr>
          <p:cNvSpPr/>
          <p:nvPr/>
        </p:nvSpPr>
        <p:spPr>
          <a:xfrm rot="5400000">
            <a:off x="1283293"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2" name="Direct Access Storage 611">
            <a:extLst>
              <a:ext uri="{FF2B5EF4-FFF2-40B4-BE49-F238E27FC236}">
                <a16:creationId xmlns:a16="http://schemas.microsoft.com/office/drawing/2014/main" id="{BA2C79E1-BE0D-C7EB-3A8A-0A841B84ACE1}"/>
              </a:ext>
            </a:extLst>
          </p:cNvPr>
          <p:cNvSpPr/>
          <p:nvPr/>
        </p:nvSpPr>
        <p:spPr>
          <a:xfrm rot="5400000">
            <a:off x="1716915"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3" name="Direct Access Storage 612">
            <a:extLst>
              <a:ext uri="{FF2B5EF4-FFF2-40B4-BE49-F238E27FC236}">
                <a16:creationId xmlns:a16="http://schemas.microsoft.com/office/drawing/2014/main" id="{4F7300CB-A20C-0DD7-E369-1478E6193765}"/>
              </a:ext>
            </a:extLst>
          </p:cNvPr>
          <p:cNvSpPr/>
          <p:nvPr/>
        </p:nvSpPr>
        <p:spPr>
          <a:xfrm rot="5400000">
            <a:off x="2165780" y="1595382"/>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4" name="Direct Access Storage 613">
            <a:extLst>
              <a:ext uri="{FF2B5EF4-FFF2-40B4-BE49-F238E27FC236}">
                <a16:creationId xmlns:a16="http://schemas.microsoft.com/office/drawing/2014/main" id="{114331FB-8F36-4D87-F1A2-83AF01D4E8BE}"/>
              </a:ext>
            </a:extLst>
          </p:cNvPr>
          <p:cNvSpPr/>
          <p:nvPr/>
        </p:nvSpPr>
        <p:spPr>
          <a:xfrm rot="5400000">
            <a:off x="1283293" y="2394956"/>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5" name="Direct Access Storage 614">
            <a:extLst>
              <a:ext uri="{FF2B5EF4-FFF2-40B4-BE49-F238E27FC236}">
                <a16:creationId xmlns:a16="http://schemas.microsoft.com/office/drawing/2014/main" id="{44225E47-DCFE-5B49-7FA5-7FDD38DE9E0A}"/>
              </a:ext>
            </a:extLst>
          </p:cNvPr>
          <p:cNvSpPr/>
          <p:nvPr/>
        </p:nvSpPr>
        <p:spPr>
          <a:xfrm rot="5400000">
            <a:off x="1713413" y="2407957"/>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6" name="Direct Access Storage 615">
            <a:extLst>
              <a:ext uri="{FF2B5EF4-FFF2-40B4-BE49-F238E27FC236}">
                <a16:creationId xmlns:a16="http://schemas.microsoft.com/office/drawing/2014/main" id="{0B85A05F-5E4E-91FF-F29A-645DF9203AA5}"/>
              </a:ext>
            </a:extLst>
          </p:cNvPr>
          <p:cNvSpPr/>
          <p:nvPr/>
        </p:nvSpPr>
        <p:spPr>
          <a:xfrm rot="5400000">
            <a:off x="2172934" y="2423100"/>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24" name="AutoShape 569">
            <a:extLst>
              <a:ext uri="{FF2B5EF4-FFF2-40B4-BE49-F238E27FC236}">
                <a16:creationId xmlns:a16="http://schemas.microsoft.com/office/drawing/2014/main" id="{36AD3E89-B90E-1F2A-15B9-9CF136D2BFD0}"/>
              </a:ext>
            </a:extLst>
          </p:cNvPr>
          <p:cNvSpPr>
            <a:spLocks noChangeArrowheads="1"/>
          </p:cNvSpPr>
          <p:nvPr/>
        </p:nvSpPr>
        <p:spPr bwMode="auto">
          <a:xfrm rot="5400000">
            <a:off x="1320429" y="148248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644" name="Rounded Rectangle 643">
            <a:extLst>
              <a:ext uri="{FF2B5EF4-FFF2-40B4-BE49-F238E27FC236}">
                <a16:creationId xmlns:a16="http://schemas.microsoft.com/office/drawing/2014/main" id="{21E3CA1F-8742-69F0-68C9-81DDF348E28B}"/>
              </a:ext>
            </a:extLst>
          </p:cNvPr>
          <p:cNvSpPr/>
          <p:nvPr/>
        </p:nvSpPr>
        <p:spPr>
          <a:xfrm>
            <a:off x="325945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5" name="Rounded Rectangle 644">
            <a:extLst>
              <a:ext uri="{FF2B5EF4-FFF2-40B4-BE49-F238E27FC236}">
                <a16:creationId xmlns:a16="http://schemas.microsoft.com/office/drawing/2014/main" id="{826B80F7-C63D-812E-3C8C-745C706B9AE6}"/>
              </a:ext>
            </a:extLst>
          </p:cNvPr>
          <p:cNvSpPr/>
          <p:nvPr/>
        </p:nvSpPr>
        <p:spPr>
          <a:xfrm>
            <a:off x="3820160"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6" name="Rounded Rectangle 645">
            <a:extLst>
              <a:ext uri="{FF2B5EF4-FFF2-40B4-BE49-F238E27FC236}">
                <a16:creationId xmlns:a16="http://schemas.microsoft.com/office/drawing/2014/main" id="{E589A6DB-9491-882D-EB39-B8E82C1895FD}"/>
              </a:ext>
            </a:extLst>
          </p:cNvPr>
          <p:cNvSpPr/>
          <p:nvPr/>
        </p:nvSpPr>
        <p:spPr>
          <a:xfrm>
            <a:off x="451802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65" name="Rounded Rectangle 664">
            <a:extLst>
              <a:ext uri="{FF2B5EF4-FFF2-40B4-BE49-F238E27FC236}">
                <a16:creationId xmlns:a16="http://schemas.microsoft.com/office/drawing/2014/main" id="{C9F95F11-BE36-7D78-C532-B5F94C5E01B3}"/>
              </a:ext>
            </a:extLst>
          </p:cNvPr>
          <p:cNvSpPr/>
          <p:nvPr/>
        </p:nvSpPr>
        <p:spPr>
          <a:xfrm>
            <a:off x="8517255" y="5290820"/>
            <a:ext cx="587375" cy="4819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200">
                <a:noFill/>
                <a:effectLst/>
                <a:ea typeface="Aptos" panose="020B0004020202020204" pitchFamily="34" charset="0"/>
                <a:cs typeface="Arial" panose="020B0604020202020204" pitchFamily="34" charset="0"/>
              </a:rPr>
              <a:t> </a:t>
            </a:r>
            <a:endParaRPr lang="en-JP" sz="1200">
              <a:effectLst/>
              <a:ea typeface="Aptos" panose="020B0004020202020204" pitchFamily="34" charset="0"/>
              <a:cs typeface="Arial" panose="020B0604020202020204" pitchFamily="34" charset="0"/>
            </a:endParaRPr>
          </a:p>
        </p:txBody>
      </p:sp>
      <p:sp>
        <p:nvSpPr>
          <p:cNvPr id="669" name="Rectangle 602">
            <a:extLst>
              <a:ext uri="{FF2B5EF4-FFF2-40B4-BE49-F238E27FC236}">
                <a16:creationId xmlns:a16="http://schemas.microsoft.com/office/drawing/2014/main" id="{F888A096-234F-757C-17E9-DA354D7BBB3D}"/>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0" name="Rectangle 604">
            <a:extLst>
              <a:ext uri="{FF2B5EF4-FFF2-40B4-BE49-F238E27FC236}">
                <a16:creationId xmlns:a16="http://schemas.microsoft.com/office/drawing/2014/main" id="{225FB4E8-D226-1613-ABD7-E972E625D92A}"/>
              </a:ext>
            </a:extLst>
          </p:cNvPr>
          <p:cNvSpPr>
            <a:spLocks noChangeArrowheads="1"/>
          </p:cNvSpPr>
          <p:nvPr/>
        </p:nvSpPr>
        <p:spPr bwMode="auto">
          <a:xfrm>
            <a:off x="0" y="825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1" name="Rectangle 608">
            <a:extLst>
              <a:ext uri="{FF2B5EF4-FFF2-40B4-BE49-F238E27FC236}">
                <a16:creationId xmlns:a16="http://schemas.microsoft.com/office/drawing/2014/main" id="{D0C93000-076E-FA08-FF8B-8C357DD1271C}"/>
              </a:ext>
            </a:extLst>
          </p:cNvPr>
          <p:cNvSpPr>
            <a:spLocks noChangeArrowheads="1"/>
          </p:cNvSpPr>
          <p:nvPr/>
        </p:nvSpPr>
        <p:spPr bwMode="auto">
          <a:xfrm>
            <a:off x="0" y="11938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2" name="Rectangle 610">
            <a:extLst>
              <a:ext uri="{FF2B5EF4-FFF2-40B4-BE49-F238E27FC236}">
                <a16:creationId xmlns:a16="http://schemas.microsoft.com/office/drawing/2014/main" id="{BC610A3D-7307-EBF2-ED58-DFB50BA98F2F}"/>
              </a:ext>
            </a:extLst>
          </p:cNvPr>
          <p:cNvSpPr>
            <a:spLocks noChangeArrowheads="1"/>
          </p:cNvSpPr>
          <p:nvPr/>
        </p:nvSpPr>
        <p:spPr bwMode="auto">
          <a:xfrm>
            <a:off x="0" y="1562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3" name="Rectangle 612">
            <a:extLst>
              <a:ext uri="{FF2B5EF4-FFF2-40B4-BE49-F238E27FC236}">
                <a16:creationId xmlns:a16="http://schemas.microsoft.com/office/drawing/2014/main" id="{06B0F91B-A8E6-E202-3404-B6E463409A54}"/>
              </a:ext>
            </a:extLst>
          </p:cNvPr>
          <p:cNvSpPr>
            <a:spLocks noChangeArrowheads="1"/>
          </p:cNvSpPr>
          <p:nvPr/>
        </p:nvSpPr>
        <p:spPr bwMode="auto">
          <a:xfrm>
            <a:off x="0" y="1930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4" name="Rectangle 614">
            <a:extLst>
              <a:ext uri="{FF2B5EF4-FFF2-40B4-BE49-F238E27FC236}">
                <a16:creationId xmlns:a16="http://schemas.microsoft.com/office/drawing/2014/main" id="{FEF8709A-C31A-5546-803E-7F151D3EE926}"/>
              </a:ext>
            </a:extLst>
          </p:cNvPr>
          <p:cNvSpPr>
            <a:spLocks noChangeArrowheads="1"/>
          </p:cNvSpPr>
          <p:nvPr/>
        </p:nvSpPr>
        <p:spPr bwMode="auto">
          <a:xfrm>
            <a:off x="0" y="2298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5" name="Rectangle 624">
            <a:extLst>
              <a:ext uri="{FF2B5EF4-FFF2-40B4-BE49-F238E27FC236}">
                <a16:creationId xmlns:a16="http://schemas.microsoft.com/office/drawing/2014/main" id="{93D99784-A352-F16F-9DC6-E6C56B0052DE}"/>
              </a:ext>
            </a:extLst>
          </p:cNvPr>
          <p:cNvSpPr>
            <a:spLocks noChangeArrowheads="1"/>
          </p:cNvSpPr>
          <p:nvPr/>
        </p:nvSpPr>
        <p:spPr bwMode="auto">
          <a:xfrm>
            <a:off x="0" y="2667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6" name="Rectangle 626">
            <a:extLst>
              <a:ext uri="{FF2B5EF4-FFF2-40B4-BE49-F238E27FC236}">
                <a16:creationId xmlns:a16="http://schemas.microsoft.com/office/drawing/2014/main" id="{F4241AC7-49C7-807E-A356-7B4C2E272BA1}"/>
              </a:ext>
            </a:extLst>
          </p:cNvPr>
          <p:cNvSpPr>
            <a:spLocks noChangeArrowheads="1"/>
          </p:cNvSpPr>
          <p:nvPr/>
        </p:nvSpPr>
        <p:spPr bwMode="auto">
          <a:xfrm>
            <a:off x="0" y="30353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7" name="Rectangle 635">
            <a:extLst>
              <a:ext uri="{FF2B5EF4-FFF2-40B4-BE49-F238E27FC236}">
                <a16:creationId xmlns:a16="http://schemas.microsoft.com/office/drawing/2014/main" id="{EC501A3D-94AE-9C0B-4211-26371590E113}"/>
              </a:ext>
            </a:extLst>
          </p:cNvPr>
          <p:cNvSpPr>
            <a:spLocks noChangeArrowheads="1"/>
          </p:cNvSpPr>
          <p:nvPr/>
        </p:nvSpPr>
        <p:spPr bwMode="auto">
          <a:xfrm>
            <a:off x="0" y="3403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705" name="AutoShape 569">
            <a:extLst>
              <a:ext uri="{FF2B5EF4-FFF2-40B4-BE49-F238E27FC236}">
                <a16:creationId xmlns:a16="http://schemas.microsoft.com/office/drawing/2014/main" id="{0DF3AC6F-3DD2-E1AA-3FA9-2F5BE0C6AADE}"/>
              </a:ext>
            </a:extLst>
          </p:cNvPr>
          <p:cNvSpPr>
            <a:spLocks noChangeArrowheads="1"/>
          </p:cNvSpPr>
          <p:nvPr/>
        </p:nvSpPr>
        <p:spPr bwMode="auto">
          <a:xfrm rot="5400000">
            <a:off x="1756804" y="149761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6" name="AutoShape 569">
            <a:extLst>
              <a:ext uri="{FF2B5EF4-FFF2-40B4-BE49-F238E27FC236}">
                <a16:creationId xmlns:a16="http://schemas.microsoft.com/office/drawing/2014/main" id="{FC2E8CF5-CA2D-2FCC-C6F0-565D72FFB47C}"/>
              </a:ext>
            </a:extLst>
          </p:cNvPr>
          <p:cNvSpPr>
            <a:spLocks noChangeArrowheads="1"/>
          </p:cNvSpPr>
          <p:nvPr/>
        </p:nvSpPr>
        <p:spPr bwMode="auto">
          <a:xfrm rot="5400000">
            <a:off x="2218396" y="151071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7" name="AutoShape 569">
            <a:extLst>
              <a:ext uri="{FF2B5EF4-FFF2-40B4-BE49-F238E27FC236}">
                <a16:creationId xmlns:a16="http://schemas.microsoft.com/office/drawing/2014/main" id="{14CC7A85-344D-B553-2A98-34CE476175EB}"/>
              </a:ext>
            </a:extLst>
          </p:cNvPr>
          <p:cNvSpPr>
            <a:spLocks noChangeArrowheads="1"/>
          </p:cNvSpPr>
          <p:nvPr/>
        </p:nvSpPr>
        <p:spPr bwMode="auto">
          <a:xfrm rot="5400000">
            <a:off x="1309890" y="2259242"/>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09" name="AutoShape 569">
            <a:extLst>
              <a:ext uri="{FF2B5EF4-FFF2-40B4-BE49-F238E27FC236}">
                <a16:creationId xmlns:a16="http://schemas.microsoft.com/office/drawing/2014/main" id="{89CCCABE-BDDC-9A65-E028-646FECA93C1B}"/>
              </a:ext>
            </a:extLst>
          </p:cNvPr>
          <p:cNvSpPr>
            <a:spLocks noChangeArrowheads="1"/>
          </p:cNvSpPr>
          <p:nvPr/>
        </p:nvSpPr>
        <p:spPr bwMode="auto">
          <a:xfrm rot="5400000">
            <a:off x="1764612" y="2258420"/>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10" name="AutoShape 569">
            <a:extLst>
              <a:ext uri="{FF2B5EF4-FFF2-40B4-BE49-F238E27FC236}">
                <a16:creationId xmlns:a16="http://schemas.microsoft.com/office/drawing/2014/main" id="{B13B8D6B-46F0-537D-A22B-8F82D7B28B2A}"/>
              </a:ext>
            </a:extLst>
          </p:cNvPr>
          <p:cNvSpPr>
            <a:spLocks noChangeArrowheads="1"/>
          </p:cNvSpPr>
          <p:nvPr/>
        </p:nvSpPr>
        <p:spPr bwMode="auto">
          <a:xfrm rot="5400000">
            <a:off x="2239271" y="227538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24" name="Rounded Rectangle 723">
            <a:extLst>
              <a:ext uri="{FF2B5EF4-FFF2-40B4-BE49-F238E27FC236}">
                <a16:creationId xmlns:a16="http://schemas.microsoft.com/office/drawing/2014/main" id="{0A8BCE71-E713-C2D0-B5F0-43B566E89845}"/>
              </a:ext>
            </a:extLst>
          </p:cNvPr>
          <p:cNvSpPr/>
          <p:nvPr/>
        </p:nvSpPr>
        <p:spPr>
          <a:xfrm>
            <a:off x="1376705" y="978626"/>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A</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27" name="Rounded Rectangle 726">
            <a:extLst>
              <a:ext uri="{FF2B5EF4-FFF2-40B4-BE49-F238E27FC236}">
                <a16:creationId xmlns:a16="http://schemas.microsoft.com/office/drawing/2014/main" id="{FFCD05B7-0068-3B0C-7CD4-B7F72DE3F02E}"/>
              </a:ext>
            </a:extLst>
          </p:cNvPr>
          <p:cNvSpPr/>
          <p:nvPr/>
        </p:nvSpPr>
        <p:spPr>
          <a:xfrm rot="5400000">
            <a:off x="3400711" y="1405507"/>
            <a:ext cx="2263244"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28" name="Direct Access Storage 727">
            <a:extLst>
              <a:ext uri="{FF2B5EF4-FFF2-40B4-BE49-F238E27FC236}">
                <a16:creationId xmlns:a16="http://schemas.microsoft.com/office/drawing/2014/main" id="{694E58E7-B661-9531-F133-5AEB51EC2DE0}"/>
              </a:ext>
            </a:extLst>
          </p:cNvPr>
          <p:cNvSpPr/>
          <p:nvPr/>
        </p:nvSpPr>
        <p:spPr>
          <a:xfrm rot="5400000">
            <a:off x="3701614" y="156198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29" name="Direct Access Storage 728">
            <a:extLst>
              <a:ext uri="{FF2B5EF4-FFF2-40B4-BE49-F238E27FC236}">
                <a16:creationId xmlns:a16="http://schemas.microsoft.com/office/drawing/2014/main" id="{58DED6A6-2D13-147D-2480-96ACEACFC8D1}"/>
              </a:ext>
            </a:extLst>
          </p:cNvPr>
          <p:cNvSpPr/>
          <p:nvPr/>
        </p:nvSpPr>
        <p:spPr>
          <a:xfrm rot="5400000">
            <a:off x="4135236" y="156198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0" name="Direct Access Storage 729">
            <a:extLst>
              <a:ext uri="{FF2B5EF4-FFF2-40B4-BE49-F238E27FC236}">
                <a16:creationId xmlns:a16="http://schemas.microsoft.com/office/drawing/2014/main" id="{93FE39D9-42A2-8033-34CC-445670ECDDA8}"/>
              </a:ext>
            </a:extLst>
          </p:cNvPr>
          <p:cNvSpPr/>
          <p:nvPr/>
        </p:nvSpPr>
        <p:spPr>
          <a:xfrm rot="5400000">
            <a:off x="4584101" y="1568512"/>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1" name="Direct Access Storage 730">
            <a:extLst>
              <a:ext uri="{FF2B5EF4-FFF2-40B4-BE49-F238E27FC236}">
                <a16:creationId xmlns:a16="http://schemas.microsoft.com/office/drawing/2014/main" id="{89CAAA12-298E-9698-2E64-E00ABB985E69}"/>
              </a:ext>
            </a:extLst>
          </p:cNvPr>
          <p:cNvSpPr/>
          <p:nvPr/>
        </p:nvSpPr>
        <p:spPr>
          <a:xfrm rot="5400000">
            <a:off x="3711198" y="2659949"/>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2" name="Direct Access Storage 731">
            <a:extLst>
              <a:ext uri="{FF2B5EF4-FFF2-40B4-BE49-F238E27FC236}">
                <a16:creationId xmlns:a16="http://schemas.microsoft.com/office/drawing/2014/main" id="{F7276A27-744B-5C78-ABC5-E815B3F829E0}"/>
              </a:ext>
            </a:extLst>
          </p:cNvPr>
          <p:cNvSpPr/>
          <p:nvPr/>
        </p:nvSpPr>
        <p:spPr>
          <a:xfrm rot="5400000">
            <a:off x="4178768" y="2669502"/>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3" name="Direct Access Storage 732">
            <a:extLst>
              <a:ext uri="{FF2B5EF4-FFF2-40B4-BE49-F238E27FC236}">
                <a16:creationId xmlns:a16="http://schemas.microsoft.com/office/drawing/2014/main" id="{A4D3B2C8-5A31-B0ED-B8BF-4B6DFEDF0057}"/>
              </a:ext>
            </a:extLst>
          </p:cNvPr>
          <p:cNvSpPr/>
          <p:nvPr/>
        </p:nvSpPr>
        <p:spPr>
          <a:xfrm rot="5400000">
            <a:off x="4629972" y="2682551"/>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4" name="AutoShape 569">
            <a:extLst>
              <a:ext uri="{FF2B5EF4-FFF2-40B4-BE49-F238E27FC236}">
                <a16:creationId xmlns:a16="http://schemas.microsoft.com/office/drawing/2014/main" id="{191C1842-89FC-BBCD-E7D6-3274A9927DCC}"/>
              </a:ext>
            </a:extLst>
          </p:cNvPr>
          <p:cNvSpPr>
            <a:spLocks noChangeArrowheads="1"/>
          </p:cNvSpPr>
          <p:nvPr/>
        </p:nvSpPr>
        <p:spPr bwMode="auto">
          <a:xfrm rot="5400000">
            <a:off x="3738750" y="145561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5" name="AutoShape 569">
            <a:extLst>
              <a:ext uri="{FF2B5EF4-FFF2-40B4-BE49-F238E27FC236}">
                <a16:creationId xmlns:a16="http://schemas.microsoft.com/office/drawing/2014/main" id="{566A0179-5F54-7A97-ABAB-372601AF4770}"/>
              </a:ext>
            </a:extLst>
          </p:cNvPr>
          <p:cNvSpPr>
            <a:spLocks noChangeArrowheads="1"/>
          </p:cNvSpPr>
          <p:nvPr/>
        </p:nvSpPr>
        <p:spPr bwMode="auto">
          <a:xfrm rot="5400000">
            <a:off x="4175125" y="147074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6" name="AutoShape 569">
            <a:extLst>
              <a:ext uri="{FF2B5EF4-FFF2-40B4-BE49-F238E27FC236}">
                <a16:creationId xmlns:a16="http://schemas.microsoft.com/office/drawing/2014/main" id="{FB71132E-0B7B-2BEC-1408-C17D781C0518}"/>
              </a:ext>
            </a:extLst>
          </p:cNvPr>
          <p:cNvSpPr>
            <a:spLocks noChangeArrowheads="1"/>
          </p:cNvSpPr>
          <p:nvPr/>
        </p:nvSpPr>
        <p:spPr bwMode="auto">
          <a:xfrm rot="5400000">
            <a:off x="4636717" y="148384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7" name="AutoShape 569">
            <a:extLst>
              <a:ext uri="{FF2B5EF4-FFF2-40B4-BE49-F238E27FC236}">
                <a16:creationId xmlns:a16="http://schemas.microsoft.com/office/drawing/2014/main" id="{A86ED7F4-E1E3-7C44-76BA-B626ACAD1514}"/>
              </a:ext>
            </a:extLst>
          </p:cNvPr>
          <p:cNvSpPr>
            <a:spLocks noChangeArrowheads="1"/>
          </p:cNvSpPr>
          <p:nvPr/>
        </p:nvSpPr>
        <p:spPr bwMode="auto">
          <a:xfrm rot="5400000">
            <a:off x="3756660" y="250843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8" name="AutoShape 569">
            <a:extLst>
              <a:ext uri="{FF2B5EF4-FFF2-40B4-BE49-F238E27FC236}">
                <a16:creationId xmlns:a16="http://schemas.microsoft.com/office/drawing/2014/main" id="{FEBFF935-A0BA-35EC-10A6-E8F50A0CE7D2}"/>
              </a:ext>
            </a:extLst>
          </p:cNvPr>
          <p:cNvSpPr>
            <a:spLocks noChangeArrowheads="1"/>
          </p:cNvSpPr>
          <p:nvPr/>
        </p:nvSpPr>
        <p:spPr bwMode="auto">
          <a:xfrm rot="5400000">
            <a:off x="4226384" y="250843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9" name="AutoShape 569">
            <a:extLst>
              <a:ext uri="{FF2B5EF4-FFF2-40B4-BE49-F238E27FC236}">
                <a16:creationId xmlns:a16="http://schemas.microsoft.com/office/drawing/2014/main" id="{D5B4C6EA-50DC-5B9D-27AA-F98499B80D91}"/>
              </a:ext>
            </a:extLst>
          </p:cNvPr>
          <p:cNvSpPr>
            <a:spLocks noChangeArrowheads="1"/>
          </p:cNvSpPr>
          <p:nvPr/>
        </p:nvSpPr>
        <p:spPr bwMode="auto">
          <a:xfrm rot="5400000">
            <a:off x="4675495" y="2524760"/>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40" name="Rounded Rectangle 739">
            <a:extLst>
              <a:ext uri="{FF2B5EF4-FFF2-40B4-BE49-F238E27FC236}">
                <a16:creationId xmlns:a16="http://schemas.microsoft.com/office/drawing/2014/main" id="{DBC9B268-A75F-9F9E-C510-C533AD74E746}"/>
              </a:ext>
            </a:extLst>
          </p:cNvPr>
          <p:cNvSpPr/>
          <p:nvPr/>
        </p:nvSpPr>
        <p:spPr>
          <a:xfrm>
            <a:off x="3795026" y="951756"/>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B</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41" name="Rounded Rectangle 740">
            <a:extLst>
              <a:ext uri="{FF2B5EF4-FFF2-40B4-BE49-F238E27FC236}">
                <a16:creationId xmlns:a16="http://schemas.microsoft.com/office/drawing/2014/main" id="{AFA96670-5DA5-F1E6-FF05-2DDC990DE0EB}"/>
              </a:ext>
            </a:extLst>
          </p:cNvPr>
          <p:cNvSpPr/>
          <p:nvPr/>
        </p:nvSpPr>
        <p:spPr>
          <a:xfrm rot="5400000">
            <a:off x="5931818" y="1291699"/>
            <a:ext cx="2033335"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42" name="Direct Access Storage 741">
            <a:extLst>
              <a:ext uri="{FF2B5EF4-FFF2-40B4-BE49-F238E27FC236}">
                <a16:creationId xmlns:a16="http://schemas.microsoft.com/office/drawing/2014/main" id="{041D9405-577D-0DE5-0FE7-28B3297A83A0}"/>
              </a:ext>
            </a:extLst>
          </p:cNvPr>
          <p:cNvSpPr/>
          <p:nvPr/>
        </p:nvSpPr>
        <p:spPr>
          <a:xfrm rot="5400000">
            <a:off x="6117767" y="156313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3" name="Direct Access Storage 742">
            <a:extLst>
              <a:ext uri="{FF2B5EF4-FFF2-40B4-BE49-F238E27FC236}">
                <a16:creationId xmlns:a16="http://schemas.microsoft.com/office/drawing/2014/main" id="{1669A64A-0C36-87A8-20D0-EC75E052164B}"/>
              </a:ext>
            </a:extLst>
          </p:cNvPr>
          <p:cNvSpPr/>
          <p:nvPr/>
        </p:nvSpPr>
        <p:spPr>
          <a:xfrm rot="5400000">
            <a:off x="6551389" y="156313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4" name="Direct Access Storage 743">
            <a:extLst>
              <a:ext uri="{FF2B5EF4-FFF2-40B4-BE49-F238E27FC236}">
                <a16:creationId xmlns:a16="http://schemas.microsoft.com/office/drawing/2014/main" id="{90256EDB-DF6C-197E-E5A6-4A1BFBAEA214}"/>
              </a:ext>
            </a:extLst>
          </p:cNvPr>
          <p:cNvSpPr/>
          <p:nvPr/>
        </p:nvSpPr>
        <p:spPr>
          <a:xfrm rot="5400000">
            <a:off x="7000254" y="1569658"/>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5" name="Direct Access Storage 744">
            <a:extLst>
              <a:ext uri="{FF2B5EF4-FFF2-40B4-BE49-F238E27FC236}">
                <a16:creationId xmlns:a16="http://schemas.microsoft.com/office/drawing/2014/main" id="{E7BB9ADA-D562-0B2F-7969-105AC78824D5}"/>
              </a:ext>
            </a:extLst>
          </p:cNvPr>
          <p:cNvSpPr/>
          <p:nvPr/>
        </p:nvSpPr>
        <p:spPr>
          <a:xfrm rot="5400000">
            <a:off x="6117767" y="2495225"/>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6" name="Direct Access Storage 745">
            <a:extLst>
              <a:ext uri="{FF2B5EF4-FFF2-40B4-BE49-F238E27FC236}">
                <a16:creationId xmlns:a16="http://schemas.microsoft.com/office/drawing/2014/main" id="{0ADF8EF6-A3A3-5A11-AA5F-9C29FC7D56F1}"/>
              </a:ext>
            </a:extLst>
          </p:cNvPr>
          <p:cNvSpPr/>
          <p:nvPr/>
        </p:nvSpPr>
        <p:spPr>
          <a:xfrm rot="5400000">
            <a:off x="6576623" y="2471017"/>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7" name="Direct Access Storage 746">
            <a:extLst>
              <a:ext uri="{FF2B5EF4-FFF2-40B4-BE49-F238E27FC236}">
                <a16:creationId xmlns:a16="http://schemas.microsoft.com/office/drawing/2014/main" id="{859103CA-008A-070D-DCD7-20B843330EBA}"/>
              </a:ext>
            </a:extLst>
          </p:cNvPr>
          <p:cNvSpPr/>
          <p:nvPr/>
        </p:nvSpPr>
        <p:spPr>
          <a:xfrm rot="5400000">
            <a:off x="7007767" y="2483178"/>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8" name="AutoShape 569">
            <a:extLst>
              <a:ext uri="{FF2B5EF4-FFF2-40B4-BE49-F238E27FC236}">
                <a16:creationId xmlns:a16="http://schemas.microsoft.com/office/drawing/2014/main" id="{AA17589B-4342-47F1-10BB-DBC62633E309}"/>
              </a:ext>
            </a:extLst>
          </p:cNvPr>
          <p:cNvSpPr>
            <a:spLocks noChangeArrowheads="1"/>
          </p:cNvSpPr>
          <p:nvPr/>
        </p:nvSpPr>
        <p:spPr bwMode="auto">
          <a:xfrm rot="5400000">
            <a:off x="6154903" y="145675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49" name="AutoShape 569">
            <a:extLst>
              <a:ext uri="{FF2B5EF4-FFF2-40B4-BE49-F238E27FC236}">
                <a16:creationId xmlns:a16="http://schemas.microsoft.com/office/drawing/2014/main" id="{3FFE595B-AFBD-15F7-BE64-816C7ACBE596}"/>
              </a:ext>
            </a:extLst>
          </p:cNvPr>
          <p:cNvSpPr>
            <a:spLocks noChangeArrowheads="1"/>
          </p:cNvSpPr>
          <p:nvPr/>
        </p:nvSpPr>
        <p:spPr bwMode="auto">
          <a:xfrm rot="5400000">
            <a:off x="6591278" y="147189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0" name="AutoShape 569">
            <a:extLst>
              <a:ext uri="{FF2B5EF4-FFF2-40B4-BE49-F238E27FC236}">
                <a16:creationId xmlns:a16="http://schemas.microsoft.com/office/drawing/2014/main" id="{B76620FF-14B8-4EB2-442F-EA0C3FDC64FA}"/>
              </a:ext>
            </a:extLst>
          </p:cNvPr>
          <p:cNvSpPr>
            <a:spLocks noChangeArrowheads="1"/>
          </p:cNvSpPr>
          <p:nvPr/>
        </p:nvSpPr>
        <p:spPr bwMode="auto">
          <a:xfrm rot="5400000">
            <a:off x="7052870" y="148499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1" name="AutoShape 569">
            <a:extLst>
              <a:ext uri="{FF2B5EF4-FFF2-40B4-BE49-F238E27FC236}">
                <a16:creationId xmlns:a16="http://schemas.microsoft.com/office/drawing/2014/main" id="{7F787785-C67E-9665-4BCD-0FC00743DAE6}"/>
              </a:ext>
            </a:extLst>
          </p:cNvPr>
          <p:cNvSpPr>
            <a:spLocks noChangeArrowheads="1"/>
          </p:cNvSpPr>
          <p:nvPr/>
        </p:nvSpPr>
        <p:spPr bwMode="auto">
          <a:xfrm rot="5400000">
            <a:off x="6173035" y="235694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2" name="AutoShape 569">
            <a:extLst>
              <a:ext uri="{FF2B5EF4-FFF2-40B4-BE49-F238E27FC236}">
                <a16:creationId xmlns:a16="http://schemas.microsoft.com/office/drawing/2014/main" id="{DA3BE2FD-07CC-99C6-9C8D-2B7880E41CB0}"/>
              </a:ext>
            </a:extLst>
          </p:cNvPr>
          <p:cNvSpPr>
            <a:spLocks noChangeArrowheads="1"/>
          </p:cNvSpPr>
          <p:nvPr/>
        </p:nvSpPr>
        <p:spPr bwMode="auto">
          <a:xfrm rot="5400000">
            <a:off x="6636297" y="232868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3" name="AutoShape 569">
            <a:extLst>
              <a:ext uri="{FF2B5EF4-FFF2-40B4-BE49-F238E27FC236}">
                <a16:creationId xmlns:a16="http://schemas.microsoft.com/office/drawing/2014/main" id="{244419DC-CD68-9950-6FBE-4BB972149FD7}"/>
              </a:ext>
            </a:extLst>
          </p:cNvPr>
          <p:cNvSpPr>
            <a:spLocks noChangeArrowheads="1"/>
          </p:cNvSpPr>
          <p:nvPr/>
        </p:nvSpPr>
        <p:spPr bwMode="auto">
          <a:xfrm rot="5400000">
            <a:off x="7083736" y="2344322"/>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4" name="Rounded Rectangle 753">
            <a:extLst>
              <a:ext uri="{FF2B5EF4-FFF2-40B4-BE49-F238E27FC236}">
                <a16:creationId xmlns:a16="http://schemas.microsoft.com/office/drawing/2014/main" id="{1A069E14-AC8C-85BC-9E25-2470A4F02FAE}"/>
              </a:ext>
            </a:extLst>
          </p:cNvPr>
          <p:cNvSpPr/>
          <p:nvPr/>
        </p:nvSpPr>
        <p:spPr>
          <a:xfrm>
            <a:off x="6211179" y="952902"/>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C</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cxnSp>
        <p:nvCxnSpPr>
          <p:cNvPr id="755" name="Connecteur droit 186">
            <a:extLst>
              <a:ext uri="{FF2B5EF4-FFF2-40B4-BE49-F238E27FC236}">
                <a16:creationId xmlns:a16="http://schemas.microsoft.com/office/drawing/2014/main" id="{5F60A5D4-2F2E-3533-4DDF-FCAB4837454E}"/>
              </a:ext>
            </a:extLst>
          </p:cNvPr>
          <p:cNvCxnSpPr>
            <a:cxnSpLocks/>
          </p:cNvCxnSpPr>
          <p:nvPr/>
        </p:nvCxnSpPr>
        <p:spPr>
          <a:xfrm>
            <a:off x="2099704" y="809069"/>
            <a:ext cx="4900472" cy="44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6" name="Connecteur droit avec flèche 188">
            <a:extLst>
              <a:ext uri="{FF2B5EF4-FFF2-40B4-BE49-F238E27FC236}">
                <a16:creationId xmlns:a16="http://schemas.microsoft.com/office/drawing/2014/main" id="{15164341-7EFB-A3E8-3D90-200520A42430}"/>
              </a:ext>
            </a:extLst>
          </p:cNvPr>
          <p:cNvCxnSpPr>
            <a:cxnSpLocks/>
          </p:cNvCxnSpPr>
          <p:nvPr/>
        </p:nvCxnSpPr>
        <p:spPr>
          <a:xfrm>
            <a:off x="4527917" y="605103"/>
            <a:ext cx="0" cy="42523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7" name="Connecteur droit avec flèche 188">
            <a:extLst>
              <a:ext uri="{FF2B5EF4-FFF2-40B4-BE49-F238E27FC236}">
                <a16:creationId xmlns:a16="http://schemas.microsoft.com/office/drawing/2014/main" id="{63BAE47C-8D45-D382-58BA-2D3C796FE4FA}"/>
              </a:ext>
            </a:extLst>
          </p:cNvPr>
          <p:cNvCxnSpPr>
            <a:cxnSpLocks/>
          </p:cNvCxnSpPr>
          <p:nvPr/>
        </p:nvCxnSpPr>
        <p:spPr>
          <a:xfrm>
            <a:off x="7000176" y="813476"/>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8" name="Connecteur droit avec flèche 188">
            <a:extLst>
              <a:ext uri="{FF2B5EF4-FFF2-40B4-BE49-F238E27FC236}">
                <a16:creationId xmlns:a16="http://schemas.microsoft.com/office/drawing/2014/main" id="{9F153FE0-A7F4-AD61-6CB0-43935931493F}"/>
              </a:ext>
            </a:extLst>
          </p:cNvPr>
          <p:cNvCxnSpPr>
            <a:cxnSpLocks/>
          </p:cNvCxnSpPr>
          <p:nvPr/>
        </p:nvCxnSpPr>
        <p:spPr>
          <a:xfrm>
            <a:off x="2103041" y="809069"/>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2" name="Cylindre 135">
            <a:extLst>
              <a:ext uri="{FF2B5EF4-FFF2-40B4-BE49-F238E27FC236}">
                <a16:creationId xmlns:a16="http://schemas.microsoft.com/office/drawing/2014/main" id="{20AD626A-1DF4-D143-E29F-7DC2BC2D23D4}"/>
              </a:ext>
            </a:extLst>
          </p:cNvPr>
          <p:cNvSpPr>
            <a:spLocks noChangeArrowheads="1"/>
          </p:cNvSpPr>
          <p:nvPr/>
        </p:nvSpPr>
        <p:spPr bwMode="auto">
          <a:xfrm>
            <a:off x="4158010" y="292826"/>
            <a:ext cx="720029" cy="385776"/>
          </a:xfrm>
          <a:prstGeom prst="can">
            <a:avLst>
              <a:gd name="adj" fmla="val 25000"/>
            </a:avLst>
          </a:prstGeom>
          <a:gradFill flip="none" rotWithShape="1">
            <a:gsLst>
              <a:gs pos="0">
                <a:schemeClr val="accent1">
                  <a:lumMod val="89000"/>
                </a:schemeClr>
              </a:gs>
              <a:gs pos="23000">
                <a:schemeClr val="accent1">
                  <a:lumMod val="89000"/>
                </a:schemeClr>
              </a:gs>
              <a:gs pos="69000">
                <a:srgbClr val="929292"/>
              </a:gs>
              <a:gs pos="97000">
                <a:srgbClr val="929292"/>
              </a:gs>
            </a:gsLst>
            <a:path path="circle">
              <a:fillToRect l="50000" t="50000" r="50000" b="5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a:t>
            </a: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Data Set</a:t>
            </a:r>
            <a:endParaRPr kumimoji="0" lang="fr-FR" altLang="en-JP" sz="900" b="0" i="0" u="none" strike="noStrike" cap="none" normalizeH="0" baseline="0">
              <a:ln>
                <a:noFill/>
              </a:ln>
              <a:solidFill>
                <a:schemeClr val="tx1"/>
              </a:solidFill>
              <a:effectLst/>
              <a:latin typeface="Actor" panose="020B0503050000020004" pitchFamily="34" charset="77"/>
            </a:endParaRPr>
          </a:p>
        </p:txBody>
      </p:sp>
      <p:sp>
        <p:nvSpPr>
          <p:cNvPr id="763" name="Oval 762">
            <a:extLst>
              <a:ext uri="{FF2B5EF4-FFF2-40B4-BE49-F238E27FC236}">
                <a16:creationId xmlns:a16="http://schemas.microsoft.com/office/drawing/2014/main" id="{D3F1ABBF-D8C5-0651-FEF0-4B54A40D96B8}"/>
              </a:ext>
            </a:extLst>
          </p:cNvPr>
          <p:cNvSpPr/>
          <p:nvPr/>
        </p:nvSpPr>
        <p:spPr>
          <a:xfrm>
            <a:off x="874748" y="141936"/>
            <a:ext cx="790111" cy="771753"/>
          </a:xfrm>
          <a:prstGeom prst="ellipse">
            <a:avLst/>
          </a:prstGeom>
          <a:solidFill>
            <a:schemeClr val="accent1">
              <a:alpha val="2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4" name="Rounded Rectangle 763">
            <a:extLst>
              <a:ext uri="{FF2B5EF4-FFF2-40B4-BE49-F238E27FC236}">
                <a16:creationId xmlns:a16="http://schemas.microsoft.com/office/drawing/2014/main" id="{8796A75D-52D3-95BF-840B-31089F3A3D05}"/>
              </a:ext>
            </a:extLst>
          </p:cNvPr>
          <p:cNvSpPr/>
          <p:nvPr/>
        </p:nvSpPr>
        <p:spPr>
          <a:xfrm>
            <a:off x="708469" y="227889"/>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50" b="1">
                <a:solidFill>
                  <a:schemeClr val="bg1">
                    <a:lumMod val="49000"/>
                  </a:schemeClr>
                </a:solidFill>
                <a:effectLst/>
                <a:latin typeface="Actor"/>
                <a:ea typeface="Aptos" panose="020B0004020202020204" pitchFamily="34" charset="0"/>
                <a:cs typeface="Arial"/>
              </a:rPr>
              <a:t>Preprocessing Unit</a:t>
            </a:r>
            <a:endParaRPr lang="fr-FR" sz="950">
              <a:solidFill>
                <a:schemeClr val="bg1">
                  <a:lumMod val="49000"/>
                </a:schemeClr>
              </a:solidFill>
              <a:effectLst/>
              <a:latin typeface="Actor"/>
              <a:ea typeface="Aptos" panose="020B0004020202020204" pitchFamily="34" charset="0"/>
              <a:cs typeface="Arial"/>
            </a:endParaRPr>
          </a:p>
        </p:txBody>
      </p:sp>
      <p:cxnSp>
        <p:nvCxnSpPr>
          <p:cNvPr id="776" name="Straight Arrow Connector 775">
            <a:extLst>
              <a:ext uri="{FF2B5EF4-FFF2-40B4-BE49-F238E27FC236}">
                <a16:creationId xmlns:a16="http://schemas.microsoft.com/office/drawing/2014/main" id="{76B3680E-B318-ECF9-6305-75EE4881B861}"/>
              </a:ext>
            </a:extLst>
          </p:cNvPr>
          <p:cNvCxnSpPr/>
          <p:nvPr/>
        </p:nvCxnSpPr>
        <p:spPr>
          <a:xfrm>
            <a:off x="1715842" y="544631"/>
            <a:ext cx="2431443"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79" name="Rounded Rectangle 778">
            <a:extLst>
              <a:ext uri="{FF2B5EF4-FFF2-40B4-BE49-F238E27FC236}">
                <a16:creationId xmlns:a16="http://schemas.microsoft.com/office/drawing/2014/main" id="{53F02467-3B47-9705-CE56-6CF5771B522D}"/>
              </a:ext>
            </a:extLst>
          </p:cNvPr>
          <p:cNvSpPr/>
          <p:nvPr/>
        </p:nvSpPr>
        <p:spPr>
          <a:xfrm>
            <a:off x="3615818" y="3785859"/>
            <a:ext cx="2033322" cy="2836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JP" sz="1200">
                <a:solidFill>
                  <a:schemeClr val="bg1">
                    <a:lumMod val="49000"/>
                  </a:schemeClr>
                </a:solidFill>
                <a:latin typeface="Actor"/>
              </a:rPr>
              <a:t>Aggregation / Stacking</a:t>
            </a:r>
            <a:endParaRPr lang="fr-FR" sz="1200">
              <a:solidFill>
                <a:schemeClr val="bg1">
                  <a:lumMod val="49000"/>
                </a:schemeClr>
              </a:solidFill>
              <a:latin typeface="Actor"/>
            </a:endParaRPr>
          </a:p>
        </p:txBody>
      </p:sp>
      <p:sp>
        <p:nvSpPr>
          <p:cNvPr id="782" name="Rounded Rectangle 781">
            <a:extLst>
              <a:ext uri="{FF2B5EF4-FFF2-40B4-BE49-F238E27FC236}">
                <a16:creationId xmlns:a16="http://schemas.microsoft.com/office/drawing/2014/main" id="{2D1DFDCB-40BF-9D39-DDF1-5522C24AD49A}"/>
              </a:ext>
            </a:extLst>
          </p:cNvPr>
          <p:cNvSpPr/>
          <p:nvPr/>
        </p:nvSpPr>
        <p:spPr>
          <a:xfrm>
            <a:off x="3951236" y="4310181"/>
            <a:ext cx="1376299" cy="283615"/>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a:latin typeface="Actor" panose="020B0503050000020004" pitchFamily="34" charset="77"/>
              </a:rPr>
              <a:t>Final Predictions</a:t>
            </a:r>
          </a:p>
        </p:txBody>
      </p:sp>
      <p:sp>
        <p:nvSpPr>
          <p:cNvPr id="783" name="Cylindre 135">
            <a:extLst>
              <a:ext uri="{FF2B5EF4-FFF2-40B4-BE49-F238E27FC236}">
                <a16:creationId xmlns:a16="http://schemas.microsoft.com/office/drawing/2014/main" id="{73071058-C367-B269-A2BC-70B348BDB92F}"/>
              </a:ext>
            </a:extLst>
          </p:cNvPr>
          <p:cNvSpPr>
            <a:spLocks noChangeArrowheads="1"/>
          </p:cNvSpPr>
          <p:nvPr/>
        </p:nvSpPr>
        <p:spPr bwMode="auto">
          <a:xfrm>
            <a:off x="7270998" y="464194"/>
            <a:ext cx="646422" cy="324393"/>
          </a:xfrm>
          <a:prstGeom prst="can">
            <a:avLst>
              <a:gd name="adj" fmla="val 25000"/>
            </a:avLst>
          </a:prstGeom>
          <a:gradFill flip="none" rotWithShape="1">
            <a:gsLst>
              <a:gs pos="0">
                <a:srgbClr val="7030A0">
                  <a:alpha val="50587"/>
                </a:srgbClr>
              </a:gs>
              <a:gs pos="66000">
                <a:schemeClr val="accent1">
                  <a:lumMod val="97000"/>
                  <a:lumOff val="3000"/>
                </a:schemeClr>
              </a:gs>
              <a:gs pos="100000">
                <a:schemeClr val="accent1">
                  <a:lumMod val="60000"/>
                  <a:lumOff val="40000"/>
                </a:schemeClr>
              </a:gs>
            </a:gsLst>
            <a:lin ang="162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0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Valid set</a:t>
            </a:r>
            <a:endParaRPr kumimoji="0" lang="fr-FR" altLang="en-JP" sz="1000" b="0" i="0" u="none" strike="noStrike" cap="none" normalizeH="0" baseline="0">
              <a:ln>
                <a:noFill/>
              </a:ln>
              <a:solidFill>
                <a:schemeClr val="tx1"/>
              </a:solidFill>
              <a:effectLst/>
              <a:latin typeface="Actor" panose="020B0503050000020004" pitchFamily="34" charset="77"/>
            </a:endParaRPr>
          </a:p>
        </p:txBody>
      </p:sp>
      <p:sp>
        <p:nvSpPr>
          <p:cNvPr id="784" name="Oval 783">
            <a:extLst>
              <a:ext uri="{FF2B5EF4-FFF2-40B4-BE49-F238E27FC236}">
                <a16:creationId xmlns:a16="http://schemas.microsoft.com/office/drawing/2014/main" id="{2229CB1E-B054-5ED0-E703-27EB48507034}"/>
              </a:ext>
            </a:extLst>
          </p:cNvPr>
          <p:cNvSpPr/>
          <p:nvPr/>
        </p:nvSpPr>
        <p:spPr>
          <a:xfrm>
            <a:off x="7405110" y="3131565"/>
            <a:ext cx="790111" cy="771753"/>
          </a:xfrm>
          <a:prstGeom prst="ellipse">
            <a:avLst/>
          </a:prstGeom>
          <a:solidFill>
            <a:schemeClr val="tx2">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6" name="Rounded Rectangle 785">
            <a:extLst>
              <a:ext uri="{FF2B5EF4-FFF2-40B4-BE49-F238E27FC236}">
                <a16:creationId xmlns:a16="http://schemas.microsoft.com/office/drawing/2014/main" id="{786426C5-52E6-ABF8-6FD7-4332B1BC3051}"/>
              </a:ext>
            </a:extLst>
          </p:cNvPr>
          <p:cNvSpPr/>
          <p:nvPr/>
        </p:nvSpPr>
        <p:spPr>
          <a:xfrm>
            <a:off x="7246455" y="3208677"/>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a:solidFill>
                  <a:srgbClr val="7030A0"/>
                </a:solidFill>
                <a:effectLst/>
                <a:latin typeface="Actor" panose="020B0503050000020004" pitchFamily="34" charset="77"/>
                <a:ea typeface="Aptos" panose="020B0004020202020204" pitchFamily="34" charset="0"/>
                <a:cs typeface="Arial" panose="020B0604020202020204" pitchFamily="34" charset="0"/>
              </a:rPr>
              <a:t>Satisfactory Accuracy Evaluation </a:t>
            </a:r>
            <a:endParaRPr lang="en-JP" sz="1000">
              <a:solidFill>
                <a:srgbClr val="7030A0"/>
              </a:solidFill>
              <a:effectLst/>
              <a:latin typeface="Actor" panose="020B0503050000020004" pitchFamily="34" charset="77"/>
              <a:ea typeface="Aptos" panose="020B0004020202020204" pitchFamily="34" charset="0"/>
              <a:cs typeface="Arial" panose="020B0604020202020204" pitchFamily="34" charset="0"/>
            </a:endParaRPr>
          </a:p>
        </p:txBody>
      </p:sp>
      <p:cxnSp>
        <p:nvCxnSpPr>
          <p:cNvPr id="788" name="Straight Arrow Connector 787">
            <a:extLst>
              <a:ext uri="{FF2B5EF4-FFF2-40B4-BE49-F238E27FC236}">
                <a16:creationId xmlns:a16="http://schemas.microsoft.com/office/drawing/2014/main" id="{23479C47-CBF0-9856-EAEA-E905C2A988A2}"/>
              </a:ext>
            </a:extLst>
          </p:cNvPr>
          <p:cNvCxnSpPr>
            <a:cxnSpLocks/>
          </p:cNvCxnSpPr>
          <p:nvPr/>
        </p:nvCxnSpPr>
        <p:spPr>
          <a:xfrm>
            <a:off x="7788506" y="792346"/>
            <a:ext cx="0" cy="237269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0" name="Straight Arrow Connector 789">
            <a:extLst>
              <a:ext uri="{FF2B5EF4-FFF2-40B4-BE49-F238E27FC236}">
                <a16:creationId xmlns:a16="http://schemas.microsoft.com/office/drawing/2014/main" id="{4F76C6ED-B3BA-A46E-6598-57683DA73487}"/>
              </a:ext>
            </a:extLst>
          </p:cNvPr>
          <p:cNvCxnSpPr/>
          <p:nvPr/>
        </p:nvCxnSpPr>
        <p:spPr>
          <a:xfrm flipH="1">
            <a:off x="1820305" y="910354"/>
            <a:ext cx="5773904" cy="0"/>
          </a:xfrm>
          <a:prstGeom prst="straightConnector1">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2" name="Straight Arrow Connector 791">
            <a:extLst>
              <a:ext uri="{FF2B5EF4-FFF2-40B4-BE49-F238E27FC236}">
                <a16:creationId xmlns:a16="http://schemas.microsoft.com/office/drawing/2014/main" id="{3A571B37-7C64-5BC3-3321-15F576B40DE0}"/>
              </a:ext>
            </a:extLst>
          </p:cNvPr>
          <p:cNvCxnSpPr/>
          <p:nvPr/>
        </p:nvCxnSpPr>
        <p:spPr>
          <a:xfrm>
            <a:off x="1820305" y="919992"/>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3" name="Straight Arrow Connector 792">
            <a:extLst>
              <a:ext uri="{FF2B5EF4-FFF2-40B4-BE49-F238E27FC236}">
                <a16:creationId xmlns:a16="http://schemas.microsoft.com/office/drawing/2014/main" id="{96B88580-3FF5-ADD4-8D8E-A4A469E3C1F8}"/>
              </a:ext>
            </a:extLst>
          </p:cNvPr>
          <p:cNvCxnSpPr/>
          <p:nvPr/>
        </p:nvCxnSpPr>
        <p:spPr>
          <a:xfrm>
            <a:off x="4238626" y="902024"/>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4" name="Straight Arrow Connector 793">
            <a:extLst>
              <a:ext uri="{FF2B5EF4-FFF2-40B4-BE49-F238E27FC236}">
                <a16:creationId xmlns:a16="http://schemas.microsoft.com/office/drawing/2014/main" id="{8CC58405-D058-1FF1-F7E2-D37515426CF4}"/>
              </a:ext>
            </a:extLst>
          </p:cNvPr>
          <p:cNvCxnSpPr/>
          <p:nvPr/>
        </p:nvCxnSpPr>
        <p:spPr>
          <a:xfrm>
            <a:off x="6753997" y="900254"/>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6" name="Straight Connector 795">
            <a:extLst>
              <a:ext uri="{FF2B5EF4-FFF2-40B4-BE49-F238E27FC236}">
                <a16:creationId xmlns:a16="http://schemas.microsoft.com/office/drawing/2014/main" id="{C37C4646-87E5-5825-EFA0-DC3363DBBA5E}"/>
              </a:ext>
            </a:extLst>
          </p:cNvPr>
          <p:cNvCxnSpPr>
            <a:stCxn id="783" idx="3"/>
          </p:cNvCxnSpPr>
          <p:nvPr/>
        </p:nvCxnSpPr>
        <p:spPr>
          <a:xfrm>
            <a:off x="7594209" y="788587"/>
            <a:ext cx="0" cy="121767"/>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9" name="Connecteur droit avec flèche 188">
            <a:extLst>
              <a:ext uri="{FF2B5EF4-FFF2-40B4-BE49-F238E27FC236}">
                <a16:creationId xmlns:a16="http://schemas.microsoft.com/office/drawing/2014/main" id="{E2306039-6F57-40BE-67BD-8675DB43E2B6}"/>
              </a:ext>
            </a:extLst>
          </p:cNvPr>
          <p:cNvCxnSpPr>
            <a:cxnSpLocks/>
          </p:cNvCxnSpPr>
          <p:nvPr/>
        </p:nvCxnSpPr>
        <p:spPr>
          <a:xfrm>
            <a:off x="4652065" y="4087503"/>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01" name="Graphic 367604070" descr="Syncing cloud">
            <a:extLst>
              <a:ext uri="{FF2B5EF4-FFF2-40B4-BE49-F238E27FC236}">
                <a16:creationId xmlns:a16="http://schemas.microsoft.com/office/drawing/2014/main" id="{91EAF97F-B28A-2C25-51CE-D58C5974A6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5867" y="3126420"/>
            <a:ext cx="817392" cy="793184"/>
          </a:xfrm>
          <a:prstGeom prst="rect">
            <a:avLst/>
          </a:prstGeom>
        </p:spPr>
      </p:pic>
      <p:cxnSp>
        <p:nvCxnSpPr>
          <p:cNvPr id="803" name="Elbow Connector 802">
            <a:extLst>
              <a:ext uri="{FF2B5EF4-FFF2-40B4-BE49-F238E27FC236}">
                <a16:creationId xmlns:a16="http://schemas.microsoft.com/office/drawing/2014/main" id="{41243677-8D14-5E0F-1F08-5F6E00B28E8D}"/>
              </a:ext>
            </a:extLst>
          </p:cNvPr>
          <p:cNvCxnSpPr>
            <a:cxnSpLocks/>
            <a:stCxn id="610" idx="3"/>
          </p:cNvCxnSpPr>
          <p:nvPr/>
        </p:nvCxnSpPr>
        <p:spPr>
          <a:xfrm rot="16200000" flipH="1">
            <a:off x="2884388" y="2370993"/>
            <a:ext cx="466282" cy="2007034"/>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6" name="Elbow Connector 805">
            <a:extLst>
              <a:ext uri="{FF2B5EF4-FFF2-40B4-BE49-F238E27FC236}">
                <a16:creationId xmlns:a16="http://schemas.microsoft.com/office/drawing/2014/main" id="{D83B3D24-AFB0-A8DA-513C-8D2CA93826DB}"/>
              </a:ext>
            </a:extLst>
          </p:cNvPr>
          <p:cNvCxnSpPr>
            <a:cxnSpLocks/>
            <a:stCxn id="741" idx="3"/>
          </p:cNvCxnSpPr>
          <p:nvPr/>
        </p:nvCxnSpPr>
        <p:spPr>
          <a:xfrm rot="5400000">
            <a:off x="5759798" y="2409159"/>
            <a:ext cx="550006" cy="1827371"/>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6" name="Straight Arrow Connector 815">
            <a:extLst>
              <a:ext uri="{FF2B5EF4-FFF2-40B4-BE49-F238E27FC236}">
                <a16:creationId xmlns:a16="http://schemas.microsoft.com/office/drawing/2014/main" id="{ECC67CA1-915A-880F-1A53-299C4EE8F544}"/>
              </a:ext>
            </a:extLst>
          </p:cNvPr>
          <p:cNvCxnSpPr/>
          <p:nvPr/>
        </p:nvCxnSpPr>
        <p:spPr>
          <a:xfrm>
            <a:off x="5062471" y="3698082"/>
            <a:ext cx="2364165"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9" name="Straight Arrow Connector 818">
            <a:extLst>
              <a:ext uri="{FF2B5EF4-FFF2-40B4-BE49-F238E27FC236}">
                <a16:creationId xmlns:a16="http://schemas.microsoft.com/office/drawing/2014/main" id="{1F56C2CE-1987-D47C-8D65-E3BC0606B25A}"/>
              </a:ext>
            </a:extLst>
          </p:cNvPr>
          <p:cNvCxnSpPr>
            <a:cxnSpLocks/>
          </p:cNvCxnSpPr>
          <p:nvPr/>
        </p:nvCxnSpPr>
        <p:spPr>
          <a:xfrm>
            <a:off x="1250653" y="678602"/>
            <a:ext cx="2907357" cy="0"/>
          </a:xfrm>
          <a:prstGeom prst="straightConnector1">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64A772-7D0D-18D5-BF81-4E3265FD244C}"/>
              </a:ext>
            </a:extLst>
          </p:cNvPr>
          <p:cNvCxnSpPr>
            <a:cxnSpLocks/>
          </p:cNvCxnSpPr>
          <p:nvPr/>
        </p:nvCxnSpPr>
        <p:spPr>
          <a:xfrm>
            <a:off x="1250804" y="674831"/>
            <a:ext cx="0" cy="3022980"/>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7A43324B-13EA-F421-4A1C-CB56B5AFC1F4}"/>
              </a:ext>
            </a:extLst>
          </p:cNvPr>
          <p:cNvCxnSpPr>
            <a:cxnSpLocks/>
          </p:cNvCxnSpPr>
          <p:nvPr/>
        </p:nvCxnSpPr>
        <p:spPr>
          <a:xfrm>
            <a:off x="1269802" y="3697811"/>
            <a:ext cx="2907357"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an 2">
            <a:extLst>
              <a:ext uri="{FF2B5EF4-FFF2-40B4-BE49-F238E27FC236}">
                <a16:creationId xmlns:a16="http://schemas.microsoft.com/office/drawing/2014/main" id="{72707F36-9910-F636-DC3C-2715ADBCDF66}"/>
              </a:ext>
            </a:extLst>
          </p:cNvPr>
          <p:cNvSpPr/>
          <p:nvPr/>
        </p:nvSpPr>
        <p:spPr>
          <a:xfrm>
            <a:off x="1105455" y="3016592"/>
            <a:ext cx="302531" cy="577066"/>
          </a:xfrm>
          <a:prstGeom prst="can">
            <a:avLst/>
          </a:prstGeom>
          <a:solidFill>
            <a:srgbClr val="21212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4" name="AutoShape 569">
            <a:extLst>
              <a:ext uri="{FF2B5EF4-FFF2-40B4-BE49-F238E27FC236}">
                <a16:creationId xmlns:a16="http://schemas.microsoft.com/office/drawing/2014/main" id="{48D2668E-E1A0-B897-DB43-7234DC07155A}"/>
              </a:ext>
            </a:extLst>
          </p:cNvPr>
          <p:cNvSpPr>
            <a:spLocks noChangeArrowheads="1"/>
          </p:cNvSpPr>
          <p:nvPr/>
        </p:nvSpPr>
        <p:spPr bwMode="auto">
          <a:xfrm rot="5400000">
            <a:off x="914698" y="3154746"/>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rgbClr val="DCDCDC"/>
                </a:solidFill>
                <a:effectLst/>
                <a:latin typeface="Actor" panose="020B0503050000020004" pitchFamily="34" charset="77"/>
                <a:ea typeface="Aptos" panose="020B0004020202020204" pitchFamily="34" charset="0"/>
                <a:cs typeface="Arial" panose="020B0604020202020204" pitchFamily="34" charset="0"/>
              </a:rPr>
              <a:t>FP/FN</a:t>
            </a:r>
            <a:endParaRPr kumimoji="0" lang="fr-FR" altLang="en-JP" sz="1800" b="0" i="0" u="none" strike="noStrike" cap="none" normalizeH="0" baseline="0">
              <a:ln>
                <a:noFill/>
              </a:ln>
              <a:solidFill>
                <a:srgbClr val="DCDCDC"/>
              </a:solidFill>
              <a:effectLst/>
              <a:latin typeface="Actor" panose="020B0503050000020004" pitchFamily="34" charset="77"/>
            </a:endParaRPr>
          </a:p>
        </p:txBody>
      </p:sp>
      <p:sp>
        <p:nvSpPr>
          <p:cNvPr id="2" name="Rectangle 1">
            <a:extLst>
              <a:ext uri="{FF2B5EF4-FFF2-40B4-BE49-F238E27FC236}">
                <a16:creationId xmlns:a16="http://schemas.microsoft.com/office/drawing/2014/main" id="{2B71A180-6C24-39FE-84FB-3FDBBD606D7B}"/>
              </a:ext>
            </a:extLst>
          </p:cNvPr>
          <p:cNvSpPr/>
          <p:nvPr/>
        </p:nvSpPr>
        <p:spPr>
          <a:xfrm>
            <a:off x="116490" y="968397"/>
            <a:ext cx="1555352" cy="1333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buClr>
                <a:schemeClr val="tx2"/>
              </a:buClr>
            </a:pPr>
            <a:r>
              <a:rPr lang="en-JP" sz="800" b="1">
                <a:solidFill>
                  <a:schemeClr val="tx1"/>
                </a:solidFill>
                <a:latin typeface="Jura"/>
                <a:ea typeface="Jura"/>
              </a:rPr>
              <a:t>Update conditions</a:t>
            </a:r>
            <a:endParaRPr lang="fr-FR" sz="800" b="1">
              <a:solidFill>
                <a:schemeClr val="tx1"/>
              </a:solidFill>
              <a:latin typeface="Jura"/>
              <a:ea typeface="Jura"/>
            </a:endParaRPr>
          </a:p>
          <a:p>
            <a:pPr>
              <a:lnSpc>
                <a:spcPct val="150000"/>
              </a:lnSpc>
              <a:buClr>
                <a:schemeClr val="tx2"/>
              </a:buClr>
            </a:pPr>
            <a:r>
              <a:rPr lang="en-JP" sz="800" b="1">
                <a:solidFill>
                  <a:schemeClr val="tx1"/>
                </a:solidFill>
                <a:latin typeface="Jura"/>
                <a:ea typeface="Jura"/>
              </a:rPr>
              <a:t>Fault tolerance</a:t>
            </a:r>
          </a:p>
        </p:txBody>
      </p:sp>
      <p:sp>
        <p:nvSpPr>
          <p:cNvPr id="6" name="Google Shape;129;p18">
            <a:extLst>
              <a:ext uri="{FF2B5EF4-FFF2-40B4-BE49-F238E27FC236}">
                <a16:creationId xmlns:a16="http://schemas.microsoft.com/office/drawing/2014/main" id="{CE9EDB48-3F84-66EE-5FA6-BEDB20D552E4}"/>
              </a:ext>
            </a:extLst>
          </p:cNvPr>
          <p:cNvSpPr txBox="1">
            <a:spLocks/>
          </p:cNvSpPr>
          <p:nvPr/>
        </p:nvSpPr>
        <p:spPr>
          <a:xfrm>
            <a:off x="1483148" y="4312552"/>
            <a:ext cx="2097329" cy="3965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r>
              <a:rPr lang="en-US" sz="1200">
                <a:solidFill>
                  <a:schemeClr val="bg2"/>
                </a:solidFill>
              </a:rPr>
              <a:t>Parallel synchronous </a:t>
            </a:r>
          </a:p>
        </p:txBody>
      </p:sp>
      <p:pic>
        <p:nvPicPr>
          <p:cNvPr id="8" name="Image 7" descr="Une image contenant noir, espace, nature, astronomie&#10;&#10;Le contenu généré par l’IA peut être incorrect.">
            <a:extLst>
              <a:ext uri="{FF2B5EF4-FFF2-40B4-BE49-F238E27FC236}">
                <a16:creationId xmlns:a16="http://schemas.microsoft.com/office/drawing/2014/main" id="{5CE8C340-17D6-B4B4-4CFD-0832BDF916A3}"/>
              </a:ext>
            </a:extLst>
          </p:cNvPr>
          <p:cNvPicPr>
            <a:picLocks noChangeAspect="1"/>
          </p:cNvPicPr>
          <p:nvPr/>
        </p:nvPicPr>
        <p:blipFill>
          <a:blip r:embed="rId5"/>
          <a:stretch>
            <a:fillRect/>
          </a:stretch>
        </p:blipFill>
        <p:spPr>
          <a:xfrm>
            <a:off x="5702038" y="4030636"/>
            <a:ext cx="1909060" cy="286375"/>
          </a:xfrm>
          <a:prstGeom prst="rect">
            <a:avLst/>
          </a:prstGeom>
        </p:spPr>
      </p:pic>
      <p:pic>
        <p:nvPicPr>
          <p:cNvPr id="10" name="Image 9" descr="Une image contenant noir, obscurité, nuit&#10;&#10;Le contenu généré par l’IA peut être incorrect.">
            <a:extLst>
              <a:ext uri="{FF2B5EF4-FFF2-40B4-BE49-F238E27FC236}">
                <a16:creationId xmlns:a16="http://schemas.microsoft.com/office/drawing/2014/main" id="{A129AEFD-F294-9CC2-BCBA-E9B47755093C}"/>
              </a:ext>
            </a:extLst>
          </p:cNvPr>
          <p:cNvPicPr>
            <a:picLocks noChangeAspect="1"/>
          </p:cNvPicPr>
          <p:nvPr/>
        </p:nvPicPr>
        <p:blipFill>
          <a:blip r:embed="rId6"/>
          <a:stretch>
            <a:fillRect/>
          </a:stretch>
        </p:blipFill>
        <p:spPr>
          <a:xfrm>
            <a:off x="5424565" y="4298949"/>
            <a:ext cx="3274415" cy="321248"/>
          </a:xfrm>
          <a:prstGeom prst="rect">
            <a:avLst/>
          </a:prstGeom>
        </p:spPr>
      </p:pic>
    </p:spTree>
    <p:extLst>
      <p:ext uri="{BB962C8B-B14F-4D97-AF65-F5344CB8AC3E}">
        <p14:creationId xmlns:p14="http://schemas.microsoft.com/office/powerpoint/2010/main" val="245754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08049482-C1DD-D07C-9DAF-250B1C0033BE}"/>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7A5F5306-832C-7D8C-06C7-F6E1397D331B}"/>
              </a:ext>
            </a:extLst>
          </p:cNvPr>
          <p:cNvSpPr txBox="1">
            <a:spLocks noGrp="1"/>
          </p:cNvSpPr>
          <p:nvPr>
            <p:ph type="title" idx="4294967295"/>
          </p:nvPr>
        </p:nvSpPr>
        <p:spPr>
          <a:xfrm>
            <a:off x="0" y="3975100"/>
            <a:ext cx="2097088" cy="65087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bg2"/>
                </a:solidFill>
              </a:rPr>
              <a:t>UC2B</a:t>
            </a:r>
            <a:endParaRPr sz="3600" b="1">
              <a:solidFill>
                <a:schemeClr val="bg2"/>
              </a:solidFill>
            </a:endParaRPr>
          </a:p>
        </p:txBody>
      </p:sp>
      <p:sp>
        <p:nvSpPr>
          <p:cNvPr id="150" name="Rectangle 90">
            <a:extLst>
              <a:ext uri="{FF2B5EF4-FFF2-40B4-BE49-F238E27FC236}">
                <a16:creationId xmlns:a16="http://schemas.microsoft.com/office/drawing/2014/main" id="{8A981D59-1675-938C-5CC3-731ABC3F12B0}"/>
              </a:ext>
            </a:extLst>
          </p:cNvPr>
          <p:cNvSpPr>
            <a:spLocks noChangeArrowheads="1"/>
          </p:cNvSpPr>
          <p:nvPr/>
        </p:nvSpPr>
        <p:spPr bwMode="auto">
          <a:xfrm>
            <a:off x="105289" y="-240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cxnSp>
        <p:nvCxnSpPr>
          <p:cNvPr id="61" name="Connecteur droit avec flèche 199">
            <a:extLst>
              <a:ext uri="{FF2B5EF4-FFF2-40B4-BE49-F238E27FC236}">
                <a16:creationId xmlns:a16="http://schemas.microsoft.com/office/drawing/2014/main" id="{6B07374A-DE57-FBA4-E56C-7F5317E4418B}"/>
              </a:ext>
            </a:extLst>
          </p:cNvPr>
          <p:cNvCxnSpPr/>
          <p:nvPr/>
        </p:nvCxnSpPr>
        <p:spPr>
          <a:xfrm>
            <a:off x="4904951" y="6213405"/>
            <a:ext cx="0" cy="3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6">
            <a:extLst>
              <a:ext uri="{FF2B5EF4-FFF2-40B4-BE49-F238E27FC236}">
                <a16:creationId xmlns:a16="http://schemas.microsoft.com/office/drawing/2014/main" id="{379790C3-6C65-F8C4-4BCB-E2CAA2A82482}"/>
              </a:ext>
            </a:extLst>
          </p:cNvPr>
          <p:cNvSpPr>
            <a:spLocks noChangeArrowheads="1"/>
          </p:cNvSpPr>
          <p:nvPr/>
        </p:nvSpPr>
        <p:spPr bwMode="auto">
          <a:xfrm>
            <a:off x="-893869" y="-64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28" name="Rectangle 78">
            <a:extLst>
              <a:ext uri="{FF2B5EF4-FFF2-40B4-BE49-F238E27FC236}">
                <a16:creationId xmlns:a16="http://schemas.microsoft.com/office/drawing/2014/main" id="{BAF791B9-E816-4301-ECDA-1B1F6146C6DC}"/>
              </a:ext>
            </a:extLst>
          </p:cNvPr>
          <p:cNvSpPr>
            <a:spLocks noChangeArrowheads="1"/>
          </p:cNvSpPr>
          <p:nvPr/>
        </p:nvSpPr>
        <p:spPr bwMode="auto">
          <a:xfrm>
            <a:off x="-893869" y="-184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cxnSp>
        <p:nvCxnSpPr>
          <p:cNvPr id="209" name="Connecteur droit 225">
            <a:extLst>
              <a:ext uri="{FF2B5EF4-FFF2-40B4-BE49-F238E27FC236}">
                <a16:creationId xmlns:a16="http://schemas.microsoft.com/office/drawing/2014/main" id="{43DD2AF3-4850-5B75-DA42-CA0FC484E8AA}"/>
              </a:ext>
            </a:extLst>
          </p:cNvPr>
          <p:cNvCxnSpPr/>
          <p:nvPr/>
        </p:nvCxnSpPr>
        <p:spPr>
          <a:xfrm flipH="1">
            <a:off x="1214332" y="6452191"/>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6" name="Connecteur droit 236">
            <a:extLst>
              <a:ext uri="{FF2B5EF4-FFF2-40B4-BE49-F238E27FC236}">
                <a16:creationId xmlns:a16="http://schemas.microsoft.com/office/drawing/2014/main" id="{4C5FB0FD-EC9D-C1BA-53A8-11E543E0417A}"/>
              </a:ext>
            </a:extLst>
          </p:cNvPr>
          <p:cNvCxnSpPr/>
          <p:nvPr/>
        </p:nvCxnSpPr>
        <p:spPr>
          <a:xfrm flipV="1">
            <a:off x="9305502" y="281261"/>
            <a:ext cx="0" cy="32439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8" name="Connecteur droit 237">
            <a:extLst>
              <a:ext uri="{FF2B5EF4-FFF2-40B4-BE49-F238E27FC236}">
                <a16:creationId xmlns:a16="http://schemas.microsoft.com/office/drawing/2014/main" id="{623AD8E7-EEBC-CE46-6A8F-8457BE78F168}"/>
              </a:ext>
            </a:extLst>
          </p:cNvPr>
          <p:cNvCxnSpPr/>
          <p:nvPr/>
        </p:nvCxnSpPr>
        <p:spPr>
          <a:xfrm flipH="1">
            <a:off x="7766262" y="6489656"/>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9" name="Connecteur droit 11">
            <a:extLst>
              <a:ext uri="{FF2B5EF4-FFF2-40B4-BE49-F238E27FC236}">
                <a16:creationId xmlns:a16="http://schemas.microsoft.com/office/drawing/2014/main" id="{E150A022-6708-3833-F890-8E20A24BB90B}"/>
              </a:ext>
            </a:extLst>
          </p:cNvPr>
          <p:cNvCxnSpPr/>
          <p:nvPr/>
        </p:nvCxnSpPr>
        <p:spPr>
          <a:xfrm flipH="1">
            <a:off x="4614122" y="5770836"/>
            <a:ext cx="3633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0" name="Rounded Rectangle 609">
            <a:extLst>
              <a:ext uri="{FF2B5EF4-FFF2-40B4-BE49-F238E27FC236}">
                <a16:creationId xmlns:a16="http://schemas.microsoft.com/office/drawing/2014/main" id="{5690D5FF-19E4-6B37-DDEE-8DD26E0E4016}"/>
              </a:ext>
            </a:extLst>
          </p:cNvPr>
          <p:cNvSpPr/>
          <p:nvPr/>
        </p:nvSpPr>
        <p:spPr>
          <a:xfrm rot="5400000">
            <a:off x="1068344" y="1356227"/>
            <a:ext cx="2091336"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611" name="Direct Access Storage 610">
            <a:extLst>
              <a:ext uri="{FF2B5EF4-FFF2-40B4-BE49-F238E27FC236}">
                <a16:creationId xmlns:a16="http://schemas.microsoft.com/office/drawing/2014/main" id="{A678D373-2DA6-FFE9-A5A2-24993E0F9D25}"/>
              </a:ext>
            </a:extLst>
          </p:cNvPr>
          <p:cNvSpPr/>
          <p:nvPr/>
        </p:nvSpPr>
        <p:spPr>
          <a:xfrm rot="5400000">
            <a:off x="1283293"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2" name="Direct Access Storage 611">
            <a:extLst>
              <a:ext uri="{FF2B5EF4-FFF2-40B4-BE49-F238E27FC236}">
                <a16:creationId xmlns:a16="http://schemas.microsoft.com/office/drawing/2014/main" id="{052F10EC-BA0E-3D65-C803-61860AF0A276}"/>
              </a:ext>
            </a:extLst>
          </p:cNvPr>
          <p:cNvSpPr/>
          <p:nvPr/>
        </p:nvSpPr>
        <p:spPr>
          <a:xfrm rot="5400000">
            <a:off x="1716915"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3" name="Direct Access Storage 612">
            <a:extLst>
              <a:ext uri="{FF2B5EF4-FFF2-40B4-BE49-F238E27FC236}">
                <a16:creationId xmlns:a16="http://schemas.microsoft.com/office/drawing/2014/main" id="{B4730F62-33D3-FF7A-B611-B9F96A5F1541}"/>
              </a:ext>
            </a:extLst>
          </p:cNvPr>
          <p:cNvSpPr/>
          <p:nvPr/>
        </p:nvSpPr>
        <p:spPr>
          <a:xfrm rot="5400000">
            <a:off x="2165780" y="1595382"/>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4" name="Direct Access Storage 613">
            <a:extLst>
              <a:ext uri="{FF2B5EF4-FFF2-40B4-BE49-F238E27FC236}">
                <a16:creationId xmlns:a16="http://schemas.microsoft.com/office/drawing/2014/main" id="{1CBEE0F3-DCE5-AF6A-7911-8BDCBFAC73F4}"/>
              </a:ext>
            </a:extLst>
          </p:cNvPr>
          <p:cNvSpPr/>
          <p:nvPr/>
        </p:nvSpPr>
        <p:spPr>
          <a:xfrm rot="5400000">
            <a:off x="1283293" y="2394956"/>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5" name="Direct Access Storage 614">
            <a:extLst>
              <a:ext uri="{FF2B5EF4-FFF2-40B4-BE49-F238E27FC236}">
                <a16:creationId xmlns:a16="http://schemas.microsoft.com/office/drawing/2014/main" id="{2DE2DE17-4BAA-C4D6-E7D7-BB49F42568BB}"/>
              </a:ext>
            </a:extLst>
          </p:cNvPr>
          <p:cNvSpPr/>
          <p:nvPr/>
        </p:nvSpPr>
        <p:spPr>
          <a:xfrm rot="5400000">
            <a:off x="1713413" y="2407957"/>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6" name="Direct Access Storage 615">
            <a:extLst>
              <a:ext uri="{FF2B5EF4-FFF2-40B4-BE49-F238E27FC236}">
                <a16:creationId xmlns:a16="http://schemas.microsoft.com/office/drawing/2014/main" id="{5A01CF3C-FA1C-3FA1-5C23-02F4E2C2F552}"/>
              </a:ext>
            </a:extLst>
          </p:cNvPr>
          <p:cNvSpPr/>
          <p:nvPr/>
        </p:nvSpPr>
        <p:spPr>
          <a:xfrm rot="5400000">
            <a:off x="2172934" y="2423100"/>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24" name="AutoShape 569">
            <a:extLst>
              <a:ext uri="{FF2B5EF4-FFF2-40B4-BE49-F238E27FC236}">
                <a16:creationId xmlns:a16="http://schemas.microsoft.com/office/drawing/2014/main" id="{47FF67FD-0C1C-5120-56C3-FF4D2081BB4A}"/>
              </a:ext>
            </a:extLst>
          </p:cNvPr>
          <p:cNvSpPr>
            <a:spLocks noChangeArrowheads="1"/>
          </p:cNvSpPr>
          <p:nvPr/>
        </p:nvSpPr>
        <p:spPr bwMode="auto">
          <a:xfrm rot="5400000">
            <a:off x="1320429" y="148248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644" name="Rounded Rectangle 643">
            <a:extLst>
              <a:ext uri="{FF2B5EF4-FFF2-40B4-BE49-F238E27FC236}">
                <a16:creationId xmlns:a16="http://schemas.microsoft.com/office/drawing/2014/main" id="{282357A7-DE31-7B2E-BB13-0D9322191F71}"/>
              </a:ext>
            </a:extLst>
          </p:cNvPr>
          <p:cNvSpPr/>
          <p:nvPr/>
        </p:nvSpPr>
        <p:spPr>
          <a:xfrm>
            <a:off x="325945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5" name="Rounded Rectangle 644">
            <a:extLst>
              <a:ext uri="{FF2B5EF4-FFF2-40B4-BE49-F238E27FC236}">
                <a16:creationId xmlns:a16="http://schemas.microsoft.com/office/drawing/2014/main" id="{7DA367BC-8324-1C46-C2A0-E673C74596F1}"/>
              </a:ext>
            </a:extLst>
          </p:cNvPr>
          <p:cNvSpPr/>
          <p:nvPr/>
        </p:nvSpPr>
        <p:spPr>
          <a:xfrm>
            <a:off x="3820160"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6" name="Rounded Rectangle 645">
            <a:extLst>
              <a:ext uri="{FF2B5EF4-FFF2-40B4-BE49-F238E27FC236}">
                <a16:creationId xmlns:a16="http://schemas.microsoft.com/office/drawing/2014/main" id="{B60ACEAC-58AC-2E39-880A-0F9B0691BD42}"/>
              </a:ext>
            </a:extLst>
          </p:cNvPr>
          <p:cNvSpPr/>
          <p:nvPr/>
        </p:nvSpPr>
        <p:spPr>
          <a:xfrm>
            <a:off x="451802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65" name="Rounded Rectangle 664">
            <a:extLst>
              <a:ext uri="{FF2B5EF4-FFF2-40B4-BE49-F238E27FC236}">
                <a16:creationId xmlns:a16="http://schemas.microsoft.com/office/drawing/2014/main" id="{6D5602DF-3074-BF30-7521-C44D1FED6C8E}"/>
              </a:ext>
            </a:extLst>
          </p:cNvPr>
          <p:cNvSpPr/>
          <p:nvPr/>
        </p:nvSpPr>
        <p:spPr>
          <a:xfrm>
            <a:off x="8517255" y="5290820"/>
            <a:ext cx="587375" cy="4819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200">
                <a:noFill/>
                <a:effectLst/>
                <a:ea typeface="Aptos" panose="020B0004020202020204" pitchFamily="34" charset="0"/>
                <a:cs typeface="Arial" panose="020B0604020202020204" pitchFamily="34" charset="0"/>
              </a:rPr>
              <a:t> </a:t>
            </a:r>
            <a:endParaRPr lang="en-JP" sz="1200">
              <a:effectLst/>
              <a:ea typeface="Aptos" panose="020B0004020202020204" pitchFamily="34" charset="0"/>
              <a:cs typeface="Arial" panose="020B0604020202020204" pitchFamily="34" charset="0"/>
            </a:endParaRPr>
          </a:p>
        </p:txBody>
      </p:sp>
      <p:sp>
        <p:nvSpPr>
          <p:cNvPr id="669" name="Rectangle 602">
            <a:extLst>
              <a:ext uri="{FF2B5EF4-FFF2-40B4-BE49-F238E27FC236}">
                <a16:creationId xmlns:a16="http://schemas.microsoft.com/office/drawing/2014/main" id="{5C67FE2B-3E10-BEAD-A95B-DA3731BE3A0B}"/>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0" name="Rectangle 604">
            <a:extLst>
              <a:ext uri="{FF2B5EF4-FFF2-40B4-BE49-F238E27FC236}">
                <a16:creationId xmlns:a16="http://schemas.microsoft.com/office/drawing/2014/main" id="{84A5FE67-5BA1-D22B-C810-58BF875FA931}"/>
              </a:ext>
            </a:extLst>
          </p:cNvPr>
          <p:cNvSpPr>
            <a:spLocks noChangeArrowheads="1"/>
          </p:cNvSpPr>
          <p:nvPr/>
        </p:nvSpPr>
        <p:spPr bwMode="auto">
          <a:xfrm>
            <a:off x="0" y="825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1" name="Rectangle 608">
            <a:extLst>
              <a:ext uri="{FF2B5EF4-FFF2-40B4-BE49-F238E27FC236}">
                <a16:creationId xmlns:a16="http://schemas.microsoft.com/office/drawing/2014/main" id="{ABC57052-C143-C4D0-9DB7-D010EA0DFA72}"/>
              </a:ext>
            </a:extLst>
          </p:cNvPr>
          <p:cNvSpPr>
            <a:spLocks noChangeArrowheads="1"/>
          </p:cNvSpPr>
          <p:nvPr/>
        </p:nvSpPr>
        <p:spPr bwMode="auto">
          <a:xfrm>
            <a:off x="0" y="11938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2" name="Rectangle 610">
            <a:extLst>
              <a:ext uri="{FF2B5EF4-FFF2-40B4-BE49-F238E27FC236}">
                <a16:creationId xmlns:a16="http://schemas.microsoft.com/office/drawing/2014/main" id="{33430570-73C5-F34D-4F3A-299C2A68732F}"/>
              </a:ext>
            </a:extLst>
          </p:cNvPr>
          <p:cNvSpPr>
            <a:spLocks noChangeArrowheads="1"/>
          </p:cNvSpPr>
          <p:nvPr/>
        </p:nvSpPr>
        <p:spPr bwMode="auto">
          <a:xfrm>
            <a:off x="0" y="1562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3" name="Rectangle 612">
            <a:extLst>
              <a:ext uri="{FF2B5EF4-FFF2-40B4-BE49-F238E27FC236}">
                <a16:creationId xmlns:a16="http://schemas.microsoft.com/office/drawing/2014/main" id="{D1A27485-9366-9980-74AA-888C83C39999}"/>
              </a:ext>
            </a:extLst>
          </p:cNvPr>
          <p:cNvSpPr>
            <a:spLocks noChangeArrowheads="1"/>
          </p:cNvSpPr>
          <p:nvPr/>
        </p:nvSpPr>
        <p:spPr bwMode="auto">
          <a:xfrm>
            <a:off x="0" y="1930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4" name="Rectangle 614">
            <a:extLst>
              <a:ext uri="{FF2B5EF4-FFF2-40B4-BE49-F238E27FC236}">
                <a16:creationId xmlns:a16="http://schemas.microsoft.com/office/drawing/2014/main" id="{D2EBE69E-3586-F7C3-2758-DEFD21521295}"/>
              </a:ext>
            </a:extLst>
          </p:cNvPr>
          <p:cNvSpPr>
            <a:spLocks noChangeArrowheads="1"/>
          </p:cNvSpPr>
          <p:nvPr/>
        </p:nvSpPr>
        <p:spPr bwMode="auto">
          <a:xfrm>
            <a:off x="0" y="2298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5" name="Rectangle 624">
            <a:extLst>
              <a:ext uri="{FF2B5EF4-FFF2-40B4-BE49-F238E27FC236}">
                <a16:creationId xmlns:a16="http://schemas.microsoft.com/office/drawing/2014/main" id="{4182DA66-E16D-35BF-4134-C7F785BD82AE}"/>
              </a:ext>
            </a:extLst>
          </p:cNvPr>
          <p:cNvSpPr>
            <a:spLocks noChangeArrowheads="1"/>
          </p:cNvSpPr>
          <p:nvPr/>
        </p:nvSpPr>
        <p:spPr bwMode="auto">
          <a:xfrm>
            <a:off x="0" y="2667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6" name="Rectangle 626">
            <a:extLst>
              <a:ext uri="{FF2B5EF4-FFF2-40B4-BE49-F238E27FC236}">
                <a16:creationId xmlns:a16="http://schemas.microsoft.com/office/drawing/2014/main" id="{1E91C097-823B-C2B5-58FF-0193EDAB8317}"/>
              </a:ext>
            </a:extLst>
          </p:cNvPr>
          <p:cNvSpPr>
            <a:spLocks noChangeArrowheads="1"/>
          </p:cNvSpPr>
          <p:nvPr/>
        </p:nvSpPr>
        <p:spPr bwMode="auto">
          <a:xfrm>
            <a:off x="0" y="30353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7" name="Rectangle 635">
            <a:extLst>
              <a:ext uri="{FF2B5EF4-FFF2-40B4-BE49-F238E27FC236}">
                <a16:creationId xmlns:a16="http://schemas.microsoft.com/office/drawing/2014/main" id="{51CA390B-2AB7-4C25-AF4E-9553D13E24F6}"/>
              </a:ext>
            </a:extLst>
          </p:cNvPr>
          <p:cNvSpPr>
            <a:spLocks noChangeArrowheads="1"/>
          </p:cNvSpPr>
          <p:nvPr/>
        </p:nvSpPr>
        <p:spPr bwMode="auto">
          <a:xfrm>
            <a:off x="0" y="3403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705" name="AutoShape 569">
            <a:extLst>
              <a:ext uri="{FF2B5EF4-FFF2-40B4-BE49-F238E27FC236}">
                <a16:creationId xmlns:a16="http://schemas.microsoft.com/office/drawing/2014/main" id="{C79FD71A-4676-55A5-A516-FE30EFF9EE26}"/>
              </a:ext>
            </a:extLst>
          </p:cNvPr>
          <p:cNvSpPr>
            <a:spLocks noChangeArrowheads="1"/>
          </p:cNvSpPr>
          <p:nvPr/>
        </p:nvSpPr>
        <p:spPr bwMode="auto">
          <a:xfrm rot="5400000">
            <a:off x="1756804" y="149761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6" name="AutoShape 569">
            <a:extLst>
              <a:ext uri="{FF2B5EF4-FFF2-40B4-BE49-F238E27FC236}">
                <a16:creationId xmlns:a16="http://schemas.microsoft.com/office/drawing/2014/main" id="{EEA6C883-DB55-3B7B-9CCA-6AF293814BB3}"/>
              </a:ext>
            </a:extLst>
          </p:cNvPr>
          <p:cNvSpPr>
            <a:spLocks noChangeArrowheads="1"/>
          </p:cNvSpPr>
          <p:nvPr/>
        </p:nvSpPr>
        <p:spPr bwMode="auto">
          <a:xfrm rot="5400000">
            <a:off x="2218396" y="151071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7" name="AutoShape 569">
            <a:extLst>
              <a:ext uri="{FF2B5EF4-FFF2-40B4-BE49-F238E27FC236}">
                <a16:creationId xmlns:a16="http://schemas.microsoft.com/office/drawing/2014/main" id="{091E2768-FD63-3337-ADF6-4C07D6F87DC7}"/>
              </a:ext>
            </a:extLst>
          </p:cNvPr>
          <p:cNvSpPr>
            <a:spLocks noChangeArrowheads="1"/>
          </p:cNvSpPr>
          <p:nvPr/>
        </p:nvSpPr>
        <p:spPr bwMode="auto">
          <a:xfrm rot="5400000">
            <a:off x="1309890" y="2259242"/>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09" name="AutoShape 569">
            <a:extLst>
              <a:ext uri="{FF2B5EF4-FFF2-40B4-BE49-F238E27FC236}">
                <a16:creationId xmlns:a16="http://schemas.microsoft.com/office/drawing/2014/main" id="{5246B57F-0201-D09A-D724-F155875943CC}"/>
              </a:ext>
            </a:extLst>
          </p:cNvPr>
          <p:cNvSpPr>
            <a:spLocks noChangeArrowheads="1"/>
          </p:cNvSpPr>
          <p:nvPr/>
        </p:nvSpPr>
        <p:spPr bwMode="auto">
          <a:xfrm rot="5400000">
            <a:off x="1764612" y="2258420"/>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10" name="AutoShape 569">
            <a:extLst>
              <a:ext uri="{FF2B5EF4-FFF2-40B4-BE49-F238E27FC236}">
                <a16:creationId xmlns:a16="http://schemas.microsoft.com/office/drawing/2014/main" id="{3B431965-6D6C-835E-A31D-5B0AA1EE6D56}"/>
              </a:ext>
            </a:extLst>
          </p:cNvPr>
          <p:cNvSpPr>
            <a:spLocks noChangeArrowheads="1"/>
          </p:cNvSpPr>
          <p:nvPr/>
        </p:nvSpPr>
        <p:spPr bwMode="auto">
          <a:xfrm rot="5400000">
            <a:off x="2239271" y="227538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24" name="Rounded Rectangle 723">
            <a:extLst>
              <a:ext uri="{FF2B5EF4-FFF2-40B4-BE49-F238E27FC236}">
                <a16:creationId xmlns:a16="http://schemas.microsoft.com/office/drawing/2014/main" id="{B364658C-068F-ACE1-7538-95B1816CE989}"/>
              </a:ext>
            </a:extLst>
          </p:cNvPr>
          <p:cNvSpPr/>
          <p:nvPr/>
        </p:nvSpPr>
        <p:spPr>
          <a:xfrm>
            <a:off x="1376705" y="978626"/>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A</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27" name="Rounded Rectangle 726">
            <a:extLst>
              <a:ext uri="{FF2B5EF4-FFF2-40B4-BE49-F238E27FC236}">
                <a16:creationId xmlns:a16="http://schemas.microsoft.com/office/drawing/2014/main" id="{B73627E6-69CF-84ED-2596-A66C117AA5C2}"/>
              </a:ext>
            </a:extLst>
          </p:cNvPr>
          <p:cNvSpPr/>
          <p:nvPr/>
        </p:nvSpPr>
        <p:spPr>
          <a:xfrm rot="5400000">
            <a:off x="3400711" y="1405507"/>
            <a:ext cx="2263244"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28" name="Direct Access Storage 727">
            <a:extLst>
              <a:ext uri="{FF2B5EF4-FFF2-40B4-BE49-F238E27FC236}">
                <a16:creationId xmlns:a16="http://schemas.microsoft.com/office/drawing/2014/main" id="{C496CDB2-C6F4-9778-5DE9-83BE350C01E5}"/>
              </a:ext>
            </a:extLst>
          </p:cNvPr>
          <p:cNvSpPr/>
          <p:nvPr/>
        </p:nvSpPr>
        <p:spPr>
          <a:xfrm rot="5400000">
            <a:off x="3701614" y="156198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29" name="Direct Access Storage 728">
            <a:extLst>
              <a:ext uri="{FF2B5EF4-FFF2-40B4-BE49-F238E27FC236}">
                <a16:creationId xmlns:a16="http://schemas.microsoft.com/office/drawing/2014/main" id="{AF7CBB4C-F5B6-866C-9FEE-F82F0AB46C08}"/>
              </a:ext>
            </a:extLst>
          </p:cNvPr>
          <p:cNvSpPr/>
          <p:nvPr/>
        </p:nvSpPr>
        <p:spPr>
          <a:xfrm rot="5400000">
            <a:off x="4135236" y="156198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0" name="Direct Access Storage 729">
            <a:extLst>
              <a:ext uri="{FF2B5EF4-FFF2-40B4-BE49-F238E27FC236}">
                <a16:creationId xmlns:a16="http://schemas.microsoft.com/office/drawing/2014/main" id="{B6739DE9-F3D0-0D26-34B5-DD0B043949E2}"/>
              </a:ext>
            </a:extLst>
          </p:cNvPr>
          <p:cNvSpPr/>
          <p:nvPr/>
        </p:nvSpPr>
        <p:spPr>
          <a:xfrm rot="5400000">
            <a:off x="4584101" y="1568512"/>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1" name="Direct Access Storage 730">
            <a:extLst>
              <a:ext uri="{FF2B5EF4-FFF2-40B4-BE49-F238E27FC236}">
                <a16:creationId xmlns:a16="http://schemas.microsoft.com/office/drawing/2014/main" id="{5BE7FB1F-E655-9E86-54A9-E9903FA3587D}"/>
              </a:ext>
            </a:extLst>
          </p:cNvPr>
          <p:cNvSpPr/>
          <p:nvPr/>
        </p:nvSpPr>
        <p:spPr>
          <a:xfrm rot="5400000">
            <a:off x="3711198" y="2659949"/>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2" name="Direct Access Storage 731">
            <a:extLst>
              <a:ext uri="{FF2B5EF4-FFF2-40B4-BE49-F238E27FC236}">
                <a16:creationId xmlns:a16="http://schemas.microsoft.com/office/drawing/2014/main" id="{8383159E-20E7-AF7C-31E5-44B5C29E5657}"/>
              </a:ext>
            </a:extLst>
          </p:cNvPr>
          <p:cNvSpPr/>
          <p:nvPr/>
        </p:nvSpPr>
        <p:spPr>
          <a:xfrm rot="5400000">
            <a:off x="4178768" y="2669502"/>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3" name="Direct Access Storage 732">
            <a:extLst>
              <a:ext uri="{FF2B5EF4-FFF2-40B4-BE49-F238E27FC236}">
                <a16:creationId xmlns:a16="http://schemas.microsoft.com/office/drawing/2014/main" id="{9CD45614-1B26-393F-FA84-D2897B7FA5FF}"/>
              </a:ext>
            </a:extLst>
          </p:cNvPr>
          <p:cNvSpPr/>
          <p:nvPr/>
        </p:nvSpPr>
        <p:spPr>
          <a:xfrm rot="5400000">
            <a:off x="4629972" y="2682551"/>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4" name="AutoShape 569">
            <a:extLst>
              <a:ext uri="{FF2B5EF4-FFF2-40B4-BE49-F238E27FC236}">
                <a16:creationId xmlns:a16="http://schemas.microsoft.com/office/drawing/2014/main" id="{529FE8CA-2E12-4D8A-4CC0-A7CAC4442E99}"/>
              </a:ext>
            </a:extLst>
          </p:cNvPr>
          <p:cNvSpPr>
            <a:spLocks noChangeArrowheads="1"/>
          </p:cNvSpPr>
          <p:nvPr/>
        </p:nvSpPr>
        <p:spPr bwMode="auto">
          <a:xfrm rot="5400000">
            <a:off x="3738750" y="145561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5" name="AutoShape 569">
            <a:extLst>
              <a:ext uri="{FF2B5EF4-FFF2-40B4-BE49-F238E27FC236}">
                <a16:creationId xmlns:a16="http://schemas.microsoft.com/office/drawing/2014/main" id="{2524EB73-D564-88FF-47CE-5DCC46FB765B}"/>
              </a:ext>
            </a:extLst>
          </p:cNvPr>
          <p:cNvSpPr>
            <a:spLocks noChangeArrowheads="1"/>
          </p:cNvSpPr>
          <p:nvPr/>
        </p:nvSpPr>
        <p:spPr bwMode="auto">
          <a:xfrm rot="5400000">
            <a:off x="4175125" y="147074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6" name="AutoShape 569">
            <a:extLst>
              <a:ext uri="{FF2B5EF4-FFF2-40B4-BE49-F238E27FC236}">
                <a16:creationId xmlns:a16="http://schemas.microsoft.com/office/drawing/2014/main" id="{D86F8EFF-7598-61F6-5F38-6196261B1911}"/>
              </a:ext>
            </a:extLst>
          </p:cNvPr>
          <p:cNvSpPr>
            <a:spLocks noChangeArrowheads="1"/>
          </p:cNvSpPr>
          <p:nvPr/>
        </p:nvSpPr>
        <p:spPr bwMode="auto">
          <a:xfrm rot="5400000">
            <a:off x="4636717" y="148384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7" name="AutoShape 569">
            <a:extLst>
              <a:ext uri="{FF2B5EF4-FFF2-40B4-BE49-F238E27FC236}">
                <a16:creationId xmlns:a16="http://schemas.microsoft.com/office/drawing/2014/main" id="{65373925-E7D0-F283-6F9C-19474960965D}"/>
              </a:ext>
            </a:extLst>
          </p:cNvPr>
          <p:cNvSpPr>
            <a:spLocks noChangeArrowheads="1"/>
          </p:cNvSpPr>
          <p:nvPr/>
        </p:nvSpPr>
        <p:spPr bwMode="auto">
          <a:xfrm rot="5400000">
            <a:off x="3756660" y="250843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8" name="AutoShape 569">
            <a:extLst>
              <a:ext uri="{FF2B5EF4-FFF2-40B4-BE49-F238E27FC236}">
                <a16:creationId xmlns:a16="http://schemas.microsoft.com/office/drawing/2014/main" id="{2D46962E-5B57-245D-2453-E7F065AD389F}"/>
              </a:ext>
            </a:extLst>
          </p:cNvPr>
          <p:cNvSpPr>
            <a:spLocks noChangeArrowheads="1"/>
          </p:cNvSpPr>
          <p:nvPr/>
        </p:nvSpPr>
        <p:spPr bwMode="auto">
          <a:xfrm rot="5400000">
            <a:off x="4226384" y="250843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9" name="AutoShape 569">
            <a:extLst>
              <a:ext uri="{FF2B5EF4-FFF2-40B4-BE49-F238E27FC236}">
                <a16:creationId xmlns:a16="http://schemas.microsoft.com/office/drawing/2014/main" id="{CBBB2200-1D23-3855-0BA8-684F2C10D30B}"/>
              </a:ext>
            </a:extLst>
          </p:cNvPr>
          <p:cNvSpPr>
            <a:spLocks noChangeArrowheads="1"/>
          </p:cNvSpPr>
          <p:nvPr/>
        </p:nvSpPr>
        <p:spPr bwMode="auto">
          <a:xfrm rot="5400000">
            <a:off x="4675495" y="2524760"/>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40" name="Rounded Rectangle 739">
            <a:extLst>
              <a:ext uri="{FF2B5EF4-FFF2-40B4-BE49-F238E27FC236}">
                <a16:creationId xmlns:a16="http://schemas.microsoft.com/office/drawing/2014/main" id="{3DBE8463-9FC3-7B88-DDD4-29A3D2F6413A}"/>
              </a:ext>
            </a:extLst>
          </p:cNvPr>
          <p:cNvSpPr/>
          <p:nvPr/>
        </p:nvSpPr>
        <p:spPr>
          <a:xfrm>
            <a:off x="3795026" y="951756"/>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B</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41" name="Rounded Rectangle 740">
            <a:extLst>
              <a:ext uri="{FF2B5EF4-FFF2-40B4-BE49-F238E27FC236}">
                <a16:creationId xmlns:a16="http://schemas.microsoft.com/office/drawing/2014/main" id="{384B575F-70F2-69A7-440B-B0D0DECDC517}"/>
              </a:ext>
            </a:extLst>
          </p:cNvPr>
          <p:cNvSpPr/>
          <p:nvPr/>
        </p:nvSpPr>
        <p:spPr>
          <a:xfrm rot="5400000">
            <a:off x="5931818" y="1291699"/>
            <a:ext cx="2033335"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42" name="Direct Access Storage 741">
            <a:extLst>
              <a:ext uri="{FF2B5EF4-FFF2-40B4-BE49-F238E27FC236}">
                <a16:creationId xmlns:a16="http://schemas.microsoft.com/office/drawing/2014/main" id="{451E08D9-107C-1E72-5BC1-8DACFBFD9F7E}"/>
              </a:ext>
            </a:extLst>
          </p:cNvPr>
          <p:cNvSpPr/>
          <p:nvPr/>
        </p:nvSpPr>
        <p:spPr>
          <a:xfrm rot="5400000">
            <a:off x="6117767" y="156313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3" name="Direct Access Storage 742">
            <a:extLst>
              <a:ext uri="{FF2B5EF4-FFF2-40B4-BE49-F238E27FC236}">
                <a16:creationId xmlns:a16="http://schemas.microsoft.com/office/drawing/2014/main" id="{66ADB07F-3D35-59FC-F4C6-563118958513}"/>
              </a:ext>
            </a:extLst>
          </p:cNvPr>
          <p:cNvSpPr/>
          <p:nvPr/>
        </p:nvSpPr>
        <p:spPr>
          <a:xfrm rot="5400000">
            <a:off x="6551389" y="156313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4" name="Direct Access Storage 743">
            <a:extLst>
              <a:ext uri="{FF2B5EF4-FFF2-40B4-BE49-F238E27FC236}">
                <a16:creationId xmlns:a16="http://schemas.microsoft.com/office/drawing/2014/main" id="{7D285BF4-D716-DEAC-7FFC-06C18B90BBE7}"/>
              </a:ext>
            </a:extLst>
          </p:cNvPr>
          <p:cNvSpPr/>
          <p:nvPr/>
        </p:nvSpPr>
        <p:spPr>
          <a:xfrm rot="5400000">
            <a:off x="7000254" y="1569658"/>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5" name="Direct Access Storage 744">
            <a:extLst>
              <a:ext uri="{FF2B5EF4-FFF2-40B4-BE49-F238E27FC236}">
                <a16:creationId xmlns:a16="http://schemas.microsoft.com/office/drawing/2014/main" id="{4CC97EE0-AD4A-A62C-8D06-FAE5239252D8}"/>
              </a:ext>
            </a:extLst>
          </p:cNvPr>
          <p:cNvSpPr/>
          <p:nvPr/>
        </p:nvSpPr>
        <p:spPr>
          <a:xfrm rot="5400000">
            <a:off x="6117767" y="2495225"/>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6" name="Direct Access Storage 745">
            <a:extLst>
              <a:ext uri="{FF2B5EF4-FFF2-40B4-BE49-F238E27FC236}">
                <a16:creationId xmlns:a16="http://schemas.microsoft.com/office/drawing/2014/main" id="{A9A3C04F-3593-29D0-9346-F510354CC953}"/>
              </a:ext>
            </a:extLst>
          </p:cNvPr>
          <p:cNvSpPr/>
          <p:nvPr/>
        </p:nvSpPr>
        <p:spPr>
          <a:xfrm rot="5400000">
            <a:off x="6576623" y="2471017"/>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7" name="Direct Access Storage 746">
            <a:extLst>
              <a:ext uri="{FF2B5EF4-FFF2-40B4-BE49-F238E27FC236}">
                <a16:creationId xmlns:a16="http://schemas.microsoft.com/office/drawing/2014/main" id="{18C1A121-B90C-AAB2-BB60-4E9C91CD6D39}"/>
              </a:ext>
            </a:extLst>
          </p:cNvPr>
          <p:cNvSpPr/>
          <p:nvPr/>
        </p:nvSpPr>
        <p:spPr>
          <a:xfrm rot="5400000">
            <a:off x="7007767" y="2483178"/>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8" name="AutoShape 569">
            <a:extLst>
              <a:ext uri="{FF2B5EF4-FFF2-40B4-BE49-F238E27FC236}">
                <a16:creationId xmlns:a16="http://schemas.microsoft.com/office/drawing/2014/main" id="{3A146A4E-A3E1-EF15-152A-3E056486D4DF}"/>
              </a:ext>
            </a:extLst>
          </p:cNvPr>
          <p:cNvSpPr>
            <a:spLocks noChangeArrowheads="1"/>
          </p:cNvSpPr>
          <p:nvPr/>
        </p:nvSpPr>
        <p:spPr bwMode="auto">
          <a:xfrm rot="5400000">
            <a:off x="6154903" y="145675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49" name="AutoShape 569">
            <a:extLst>
              <a:ext uri="{FF2B5EF4-FFF2-40B4-BE49-F238E27FC236}">
                <a16:creationId xmlns:a16="http://schemas.microsoft.com/office/drawing/2014/main" id="{F586B20C-98B4-EBF1-9F94-92696E514479}"/>
              </a:ext>
            </a:extLst>
          </p:cNvPr>
          <p:cNvSpPr>
            <a:spLocks noChangeArrowheads="1"/>
          </p:cNvSpPr>
          <p:nvPr/>
        </p:nvSpPr>
        <p:spPr bwMode="auto">
          <a:xfrm rot="5400000">
            <a:off x="6591278" y="147189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0" name="AutoShape 569">
            <a:extLst>
              <a:ext uri="{FF2B5EF4-FFF2-40B4-BE49-F238E27FC236}">
                <a16:creationId xmlns:a16="http://schemas.microsoft.com/office/drawing/2014/main" id="{E5F0A511-5028-67B1-0F73-2B62C227814E}"/>
              </a:ext>
            </a:extLst>
          </p:cNvPr>
          <p:cNvSpPr>
            <a:spLocks noChangeArrowheads="1"/>
          </p:cNvSpPr>
          <p:nvPr/>
        </p:nvSpPr>
        <p:spPr bwMode="auto">
          <a:xfrm rot="5400000">
            <a:off x="7052870" y="148499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1" name="AutoShape 569">
            <a:extLst>
              <a:ext uri="{FF2B5EF4-FFF2-40B4-BE49-F238E27FC236}">
                <a16:creationId xmlns:a16="http://schemas.microsoft.com/office/drawing/2014/main" id="{6A0CE508-FA1B-FBD1-9387-D046E315C980}"/>
              </a:ext>
            </a:extLst>
          </p:cNvPr>
          <p:cNvSpPr>
            <a:spLocks noChangeArrowheads="1"/>
          </p:cNvSpPr>
          <p:nvPr/>
        </p:nvSpPr>
        <p:spPr bwMode="auto">
          <a:xfrm rot="5400000">
            <a:off x="6173035" y="235694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2" name="AutoShape 569">
            <a:extLst>
              <a:ext uri="{FF2B5EF4-FFF2-40B4-BE49-F238E27FC236}">
                <a16:creationId xmlns:a16="http://schemas.microsoft.com/office/drawing/2014/main" id="{88F2ED4A-7F79-E13B-E348-A46DAA0CCAB8}"/>
              </a:ext>
            </a:extLst>
          </p:cNvPr>
          <p:cNvSpPr>
            <a:spLocks noChangeArrowheads="1"/>
          </p:cNvSpPr>
          <p:nvPr/>
        </p:nvSpPr>
        <p:spPr bwMode="auto">
          <a:xfrm rot="5400000">
            <a:off x="6636297" y="232868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3" name="AutoShape 569">
            <a:extLst>
              <a:ext uri="{FF2B5EF4-FFF2-40B4-BE49-F238E27FC236}">
                <a16:creationId xmlns:a16="http://schemas.microsoft.com/office/drawing/2014/main" id="{728A6B06-D4A0-84CF-2DE5-A5921929373D}"/>
              </a:ext>
            </a:extLst>
          </p:cNvPr>
          <p:cNvSpPr>
            <a:spLocks noChangeArrowheads="1"/>
          </p:cNvSpPr>
          <p:nvPr/>
        </p:nvSpPr>
        <p:spPr bwMode="auto">
          <a:xfrm rot="5400000">
            <a:off x="7083736" y="2344322"/>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4" name="Rounded Rectangle 753">
            <a:extLst>
              <a:ext uri="{FF2B5EF4-FFF2-40B4-BE49-F238E27FC236}">
                <a16:creationId xmlns:a16="http://schemas.microsoft.com/office/drawing/2014/main" id="{12CF18EF-2C3F-64B1-3BB1-43EB09636450}"/>
              </a:ext>
            </a:extLst>
          </p:cNvPr>
          <p:cNvSpPr/>
          <p:nvPr/>
        </p:nvSpPr>
        <p:spPr>
          <a:xfrm>
            <a:off x="6211179" y="952902"/>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C</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cxnSp>
        <p:nvCxnSpPr>
          <p:cNvPr id="755" name="Connecteur droit 186">
            <a:extLst>
              <a:ext uri="{FF2B5EF4-FFF2-40B4-BE49-F238E27FC236}">
                <a16:creationId xmlns:a16="http://schemas.microsoft.com/office/drawing/2014/main" id="{848BE64B-0E8E-68D9-7BB1-8561122FE1FA}"/>
              </a:ext>
            </a:extLst>
          </p:cNvPr>
          <p:cNvCxnSpPr>
            <a:cxnSpLocks/>
          </p:cNvCxnSpPr>
          <p:nvPr/>
        </p:nvCxnSpPr>
        <p:spPr>
          <a:xfrm>
            <a:off x="2099704" y="809069"/>
            <a:ext cx="4900472" cy="44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6" name="Connecteur droit avec flèche 188">
            <a:extLst>
              <a:ext uri="{FF2B5EF4-FFF2-40B4-BE49-F238E27FC236}">
                <a16:creationId xmlns:a16="http://schemas.microsoft.com/office/drawing/2014/main" id="{5020C861-C603-8E3D-7367-A6EDC57D6E8B}"/>
              </a:ext>
            </a:extLst>
          </p:cNvPr>
          <p:cNvCxnSpPr>
            <a:cxnSpLocks/>
          </p:cNvCxnSpPr>
          <p:nvPr/>
        </p:nvCxnSpPr>
        <p:spPr>
          <a:xfrm>
            <a:off x="4527917" y="605103"/>
            <a:ext cx="0" cy="42523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7" name="Connecteur droit avec flèche 188">
            <a:extLst>
              <a:ext uri="{FF2B5EF4-FFF2-40B4-BE49-F238E27FC236}">
                <a16:creationId xmlns:a16="http://schemas.microsoft.com/office/drawing/2014/main" id="{01188315-728A-7509-EF63-64D186EE8AFA}"/>
              </a:ext>
            </a:extLst>
          </p:cNvPr>
          <p:cNvCxnSpPr>
            <a:cxnSpLocks/>
          </p:cNvCxnSpPr>
          <p:nvPr/>
        </p:nvCxnSpPr>
        <p:spPr>
          <a:xfrm>
            <a:off x="7000176" y="813476"/>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8" name="Connecteur droit avec flèche 188">
            <a:extLst>
              <a:ext uri="{FF2B5EF4-FFF2-40B4-BE49-F238E27FC236}">
                <a16:creationId xmlns:a16="http://schemas.microsoft.com/office/drawing/2014/main" id="{BDB82B51-2628-2EA3-7F36-4867ABBA548B}"/>
              </a:ext>
            </a:extLst>
          </p:cNvPr>
          <p:cNvCxnSpPr>
            <a:cxnSpLocks/>
          </p:cNvCxnSpPr>
          <p:nvPr/>
        </p:nvCxnSpPr>
        <p:spPr>
          <a:xfrm>
            <a:off x="2103041" y="809069"/>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2" name="Cylindre 135">
            <a:extLst>
              <a:ext uri="{FF2B5EF4-FFF2-40B4-BE49-F238E27FC236}">
                <a16:creationId xmlns:a16="http://schemas.microsoft.com/office/drawing/2014/main" id="{EDCB59DC-FB15-4DAB-E90E-C50DF052CA4B}"/>
              </a:ext>
            </a:extLst>
          </p:cNvPr>
          <p:cNvSpPr>
            <a:spLocks noChangeArrowheads="1"/>
          </p:cNvSpPr>
          <p:nvPr/>
        </p:nvSpPr>
        <p:spPr bwMode="auto">
          <a:xfrm>
            <a:off x="4158010" y="292826"/>
            <a:ext cx="720029" cy="385776"/>
          </a:xfrm>
          <a:prstGeom prst="can">
            <a:avLst>
              <a:gd name="adj" fmla="val 25000"/>
            </a:avLst>
          </a:prstGeom>
          <a:gradFill flip="none" rotWithShape="1">
            <a:gsLst>
              <a:gs pos="0">
                <a:schemeClr val="accent1">
                  <a:lumMod val="89000"/>
                </a:schemeClr>
              </a:gs>
              <a:gs pos="23000">
                <a:schemeClr val="accent1">
                  <a:lumMod val="89000"/>
                </a:schemeClr>
              </a:gs>
              <a:gs pos="69000">
                <a:srgbClr val="929292"/>
              </a:gs>
              <a:gs pos="97000">
                <a:srgbClr val="929292"/>
              </a:gs>
            </a:gsLst>
            <a:path path="circle">
              <a:fillToRect l="50000" t="50000" r="50000" b="5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a:t>
            </a: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Data Set</a:t>
            </a:r>
            <a:endParaRPr kumimoji="0" lang="fr-FR" altLang="en-JP" sz="900" b="0" i="0" u="none" strike="noStrike" cap="none" normalizeH="0" baseline="0">
              <a:ln>
                <a:noFill/>
              </a:ln>
              <a:solidFill>
                <a:schemeClr val="tx1"/>
              </a:solidFill>
              <a:effectLst/>
              <a:latin typeface="Actor" panose="020B0503050000020004" pitchFamily="34" charset="77"/>
            </a:endParaRPr>
          </a:p>
        </p:txBody>
      </p:sp>
      <p:sp>
        <p:nvSpPr>
          <p:cNvPr id="763" name="Oval 762">
            <a:extLst>
              <a:ext uri="{FF2B5EF4-FFF2-40B4-BE49-F238E27FC236}">
                <a16:creationId xmlns:a16="http://schemas.microsoft.com/office/drawing/2014/main" id="{27116FF4-E6B7-057F-78E9-9FE04F1457F5}"/>
              </a:ext>
            </a:extLst>
          </p:cNvPr>
          <p:cNvSpPr/>
          <p:nvPr/>
        </p:nvSpPr>
        <p:spPr>
          <a:xfrm>
            <a:off x="874748" y="141936"/>
            <a:ext cx="790111" cy="771753"/>
          </a:xfrm>
          <a:prstGeom prst="ellipse">
            <a:avLst/>
          </a:prstGeom>
          <a:solidFill>
            <a:schemeClr val="accent1">
              <a:alpha val="2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4" name="Rounded Rectangle 763">
            <a:extLst>
              <a:ext uri="{FF2B5EF4-FFF2-40B4-BE49-F238E27FC236}">
                <a16:creationId xmlns:a16="http://schemas.microsoft.com/office/drawing/2014/main" id="{A19BD446-BEE1-19CC-8F25-CC0999461DE2}"/>
              </a:ext>
            </a:extLst>
          </p:cNvPr>
          <p:cNvSpPr/>
          <p:nvPr/>
        </p:nvSpPr>
        <p:spPr>
          <a:xfrm>
            <a:off x="708469" y="227889"/>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50" b="1">
                <a:solidFill>
                  <a:schemeClr val="bg1">
                    <a:lumMod val="49000"/>
                  </a:schemeClr>
                </a:solidFill>
                <a:effectLst/>
                <a:latin typeface="Actor"/>
                <a:ea typeface="Aptos" panose="020B0004020202020204" pitchFamily="34" charset="0"/>
                <a:cs typeface="Arial"/>
              </a:rPr>
              <a:t>Preprocessing Unit</a:t>
            </a:r>
            <a:endParaRPr lang="fr-FR" sz="950">
              <a:solidFill>
                <a:schemeClr val="bg1">
                  <a:lumMod val="49000"/>
                </a:schemeClr>
              </a:solidFill>
              <a:effectLst/>
              <a:latin typeface="Actor"/>
              <a:ea typeface="Aptos" panose="020B0004020202020204" pitchFamily="34" charset="0"/>
              <a:cs typeface="Arial"/>
            </a:endParaRPr>
          </a:p>
        </p:txBody>
      </p:sp>
      <p:cxnSp>
        <p:nvCxnSpPr>
          <p:cNvPr id="776" name="Straight Arrow Connector 775">
            <a:extLst>
              <a:ext uri="{FF2B5EF4-FFF2-40B4-BE49-F238E27FC236}">
                <a16:creationId xmlns:a16="http://schemas.microsoft.com/office/drawing/2014/main" id="{C0DDFE11-BCCF-8B15-8F25-8AAE4303F507}"/>
              </a:ext>
            </a:extLst>
          </p:cNvPr>
          <p:cNvCxnSpPr/>
          <p:nvPr/>
        </p:nvCxnSpPr>
        <p:spPr>
          <a:xfrm>
            <a:off x="1715842" y="544631"/>
            <a:ext cx="2431443"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79" name="Rounded Rectangle 778">
            <a:extLst>
              <a:ext uri="{FF2B5EF4-FFF2-40B4-BE49-F238E27FC236}">
                <a16:creationId xmlns:a16="http://schemas.microsoft.com/office/drawing/2014/main" id="{9F3B4B1F-405F-5EA8-AB71-939A62FFF74B}"/>
              </a:ext>
            </a:extLst>
          </p:cNvPr>
          <p:cNvSpPr/>
          <p:nvPr/>
        </p:nvSpPr>
        <p:spPr>
          <a:xfrm>
            <a:off x="3573658" y="3828019"/>
            <a:ext cx="2033322" cy="2836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JP" sz="1200">
                <a:solidFill>
                  <a:schemeClr val="bg1">
                    <a:lumMod val="49000"/>
                  </a:schemeClr>
                </a:solidFill>
                <a:latin typeface="Actor"/>
              </a:rPr>
              <a:t>Aggregation / Stacking</a:t>
            </a:r>
            <a:endParaRPr lang="fr-FR" sz="1200">
              <a:solidFill>
                <a:schemeClr val="bg1">
                  <a:lumMod val="49000"/>
                </a:schemeClr>
              </a:solidFill>
              <a:latin typeface="Actor"/>
            </a:endParaRPr>
          </a:p>
        </p:txBody>
      </p:sp>
      <p:sp>
        <p:nvSpPr>
          <p:cNvPr id="782" name="Rounded Rectangle 781">
            <a:extLst>
              <a:ext uri="{FF2B5EF4-FFF2-40B4-BE49-F238E27FC236}">
                <a16:creationId xmlns:a16="http://schemas.microsoft.com/office/drawing/2014/main" id="{21AAA2BA-E0C6-F71D-D184-74857E042206}"/>
              </a:ext>
            </a:extLst>
          </p:cNvPr>
          <p:cNvSpPr/>
          <p:nvPr/>
        </p:nvSpPr>
        <p:spPr>
          <a:xfrm>
            <a:off x="3838810" y="4310181"/>
            <a:ext cx="1376299" cy="283615"/>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a:latin typeface="Actor" panose="020B0503050000020004" pitchFamily="34" charset="77"/>
              </a:rPr>
              <a:t>Final Predictions</a:t>
            </a:r>
          </a:p>
        </p:txBody>
      </p:sp>
      <p:sp>
        <p:nvSpPr>
          <p:cNvPr id="783" name="Cylindre 135">
            <a:extLst>
              <a:ext uri="{FF2B5EF4-FFF2-40B4-BE49-F238E27FC236}">
                <a16:creationId xmlns:a16="http://schemas.microsoft.com/office/drawing/2014/main" id="{98AA3BAC-2A0E-EB25-7857-39C18FC674B9}"/>
              </a:ext>
            </a:extLst>
          </p:cNvPr>
          <p:cNvSpPr>
            <a:spLocks noChangeArrowheads="1"/>
          </p:cNvSpPr>
          <p:nvPr/>
        </p:nvSpPr>
        <p:spPr bwMode="auto">
          <a:xfrm>
            <a:off x="7270998" y="464194"/>
            <a:ext cx="646422" cy="324393"/>
          </a:xfrm>
          <a:prstGeom prst="can">
            <a:avLst>
              <a:gd name="adj" fmla="val 25000"/>
            </a:avLst>
          </a:prstGeom>
          <a:gradFill flip="none" rotWithShape="1">
            <a:gsLst>
              <a:gs pos="0">
                <a:srgbClr val="7030A0">
                  <a:alpha val="50587"/>
                </a:srgbClr>
              </a:gs>
              <a:gs pos="66000">
                <a:schemeClr val="accent1">
                  <a:lumMod val="97000"/>
                  <a:lumOff val="3000"/>
                </a:schemeClr>
              </a:gs>
              <a:gs pos="100000">
                <a:schemeClr val="accent1">
                  <a:lumMod val="60000"/>
                  <a:lumOff val="40000"/>
                </a:schemeClr>
              </a:gs>
            </a:gsLst>
            <a:lin ang="162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0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Valid set</a:t>
            </a:r>
            <a:endParaRPr kumimoji="0" lang="fr-FR" altLang="en-JP" sz="1000" b="0" i="0" u="none" strike="noStrike" cap="none" normalizeH="0" baseline="0">
              <a:ln>
                <a:noFill/>
              </a:ln>
              <a:solidFill>
                <a:schemeClr val="tx1"/>
              </a:solidFill>
              <a:effectLst/>
              <a:latin typeface="Actor" panose="020B0503050000020004" pitchFamily="34" charset="77"/>
            </a:endParaRPr>
          </a:p>
        </p:txBody>
      </p:sp>
      <p:sp>
        <p:nvSpPr>
          <p:cNvPr id="784" name="Oval 783">
            <a:extLst>
              <a:ext uri="{FF2B5EF4-FFF2-40B4-BE49-F238E27FC236}">
                <a16:creationId xmlns:a16="http://schemas.microsoft.com/office/drawing/2014/main" id="{24DA4A76-BA40-7175-1CAA-2D0E18ACA63F}"/>
              </a:ext>
            </a:extLst>
          </p:cNvPr>
          <p:cNvSpPr/>
          <p:nvPr/>
        </p:nvSpPr>
        <p:spPr>
          <a:xfrm>
            <a:off x="7405110" y="3131565"/>
            <a:ext cx="790111" cy="771753"/>
          </a:xfrm>
          <a:prstGeom prst="ellipse">
            <a:avLst/>
          </a:prstGeom>
          <a:solidFill>
            <a:schemeClr val="tx2">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6" name="Rounded Rectangle 785">
            <a:extLst>
              <a:ext uri="{FF2B5EF4-FFF2-40B4-BE49-F238E27FC236}">
                <a16:creationId xmlns:a16="http://schemas.microsoft.com/office/drawing/2014/main" id="{31F1188D-CE98-0DB4-3C8E-5F4A0BB4A6A3}"/>
              </a:ext>
            </a:extLst>
          </p:cNvPr>
          <p:cNvSpPr/>
          <p:nvPr/>
        </p:nvSpPr>
        <p:spPr>
          <a:xfrm>
            <a:off x="7246455" y="3208677"/>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a:solidFill>
                  <a:srgbClr val="7030A0"/>
                </a:solidFill>
                <a:effectLst/>
                <a:latin typeface="Actor" panose="020B0503050000020004" pitchFamily="34" charset="77"/>
                <a:ea typeface="Aptos" panose="020B0004020202020204" pitchFamily="34" charset="0"/>
                <a:cs typeface="Arial" panose="020B0604020202020204" pitchFamily="34" charset="0"/>
              </a:rPr>
              <a:t>Satisfactory Accuracy Evaluation </a:t>
            </a:r>
            <a:endParaRPr lang="en-JP" sz="1000">
              <a:solidFill>
                <a:srgbClr val="7030A0"/>
              </a:solidFill>
              <a:effectLst/>
              <a:latin typeface="Actor" panose="020B0503050000020004" pitchFamily="34" charset="77"/>
              <a:ea typeface="Aptos" panose="020B0004020202020204" pitchFamily="34" charset="0"/>
              <a:cs typeface="Arial" panose="020B0604020202020204" pitchFamily="34" charset="0"/>
            </a:endParaRPr>
          </a:p>
        </p:txBody>
      </p:sp>
      <p:cxnSp>
        <p:nvCxnSpPr>
          <p:cNvPr id="788" name="Straight Arrow Connector 787">
            <a:extLst>
              <a:ext uri="{FF2B5EF4-FFF2-40B4-BE49-F238E27FC236}">
                <a16:creationId xmlns:a16="http://schemas.microsoft.com/office/drawing/2014/main" id="{FB19BAFB-92E6-70D7-7717-CA85D6EF5568}"/>
              </a:ext>
            </a:extLst>
          </p:cNvPr>
          <p:cNvCxnSpPr>
            <a:cxnSpLocks/>
          </p:cNvCxnSpPr>
          <p:nvPr/>
        </p:nvCxnSpPr>
        <p:spPr>
          <a:xfrm>
            <a:off x="7788506" y="792346"/>
            <a:ext cx="0" cy="237269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0" name="Straight Arrow Connector 789">
            <a:extLst>
              <a:ext uri="{FF2B5EF4-FFF2-40B4-BE49-F238E27FC236}">
                <a16:creationId xmlns:a16="http://schemas.microsoft.com/office/drawing/2014/main" id="{602A1C8A-0749-13CE-4872-665A26D66D6D}"/>
              </a:ext>
            </a:extLst>
          </p:cNvPr>
          <p:cNvCxnSpPr/>
          <p:nvPr/>
        </p:nvCxnSpPr>
        <p:spPr>
          <a:xfrm flipH="1">
            <a:off x="1820305" y="910354"/>
            <a:ext cx="5773904" cy="0"/>
          </a:xfrm>
          <a:prstGeom prst="straightConnector1">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2" name="Straight Arrow Connector 791">
            <a:extLst>
              <a:ext uri="{FF2B5EF4-FFF2-40B4-BE49-F238E27FC236}">
                <a16:creationId xmlns:a16="http://schemas.microsoft.com/office/drawing/2014/main" id="{40FA55F2-25BE-21E3-B989-BDB6C5C26D78}"/>
              </a:ext>
            </a:extLst>
          </p:cNvPr>
          <p:cNvCxnSpPr/>
          <p:nvPr/>
        </p:nvCxnSpPr>
        <p:spPr>
          <a:xfrm>
            <a:off x="1820305" y="919992"/>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3" name="Straight Arrow Connector 792">
            <a:extLst>
              <a:ext uri="{FF2B5EF4-FFF2-40B4-BE49-F238E27FC236}">
                <a16:creationId xmlns:a16="http://schemas.microsoft.com/office/drawing/2014/main" id="{DB7C57C3-F13F-E174-9C03-6E537E8C7CC2}"/>
              </a:ext>
            </a:extLst>
          </p:cNvPr>
          <p:cNvCxnSpPr/>
          <p:nvPr/>
        </p:nvCxnSpPr>
        <p:spPr>
          <a:xfrm>
            <a:off x="4238626" y="902024"/>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4" name="Straight Arrow Connector 793">
            <a:extLst>
              <a:ext uri="{FF2B5EF4-FFF2-40B4-BE49-F238E27FC236}">
                <a16:creationId xmlns:a16="http://schemas.microsoft.com/office/drawing/2014/main" id="{C7EE3D5A-9631-8A4F-26EB-E2FE6AF25C34}"/>
              </a:ext>
            </a:extLst>
          </p:cNvPr>
          <p:cNvCxnSpPr/>
          <p:nvPr/>
        </p:nvCxnSpPr>
        <p:spPr>
          <a:xfrm>
            <a:off x="6753997" y="900254"/>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6" name="Straight Connector 795">
            <a:extLst>
              <a:ext uri="{FF2B5EF4-FFF2-40B4-BE49-F238E27FC236}">
                <a16:creationId xmlns:a16="http://schemas.microsoft.com/office/drawing/2014/main" id="{C2C70B70-4AE9-735C-68E4-CA40DAFC75C7}"/>
              </a:ext>
            </a:extLst>
          </p:cNvPr>
          <p:cNvCxnSpPr>
            <a:stCxn id="783" idx="3"/>
          </p:cNvCxnSpPr>
          <p:nvPr/>
        </p:nvCxnSpPr>
        <p:spPr>
          <a:xfrm>
            <a:off x="7594209" y="788587"/>
            <a:ext cx="0" cy="121767"/>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9" name="Connecteur droit avec flèche 188">
            <a:extLst>
              <a:ext uri="{FF2B5EF4-FFF2-40B4-BE49-F238E27FC236}">
                <a16:creationId xmlns:a16="http://schemas.microsoft.com/office/drawing/2014/main" id="{7C270818-0493-700B-0700-0A42E852C462}"/>
              </a:ext>
            </a:extLst>
          </p:cNvPr>
          <p:cNvCxnSpPr>
            <a:cxnSpLocks/>
          </p:cNvCxnSpPr>
          <p:nvPr/>
        </p:nvCxnSpPr>
        <p:spPr>
          <a:xfrm>
            <a:off x="4553692" y="4092187"/>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6" name="Straight Arrow Connector 815">
            <a:extLst>
              <a:ext uri="{FF2B5EF4-FFF2-40B4-BE49-F238E27FC236}">
                <a16:creationId xmlns:a16="http://schemas.microsoft.com/office/drawing/2014/main" id="{51C88B94-BF85-65D1-787D-E02DA1376196}"/>
              </a:ext>
            </a:extLst>
          </p:cNvPr>
          <p:cNvCxnSpPr/>
          <p:nvPr/>
        </p:nvCxnSpPr>
        <p:spPr>
          <a:xfrm>
            <a:off x="5062471" y="3785039"/>
            <a:ext cx="2364165"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9" name="Straight Arrow Connector 818">
            <a:extLst>
              <a:ext uri="{FF2B5EF4-FFF2-40B4-BE49-F238E27FC236}">
                <a16:creationId xmlns:a16="http://schemas.microsoft.com/office/drawing/2014/main" id="{5C3701A3-5817-112D-7E64-E505F760F1D9}"/>
              </a:ext>
            </a:extLst>
          </p:cNvPr>
          <p:cNvCxnSpPr>
            <a:cxnSpLocks/>
          </p:cNvCxnSpPr>
          <p:nvPr/>
        </p:nvCxnSpPr>
        <p:spPr>
          <a:xfrm>
            <a:off x="1250653" y="678602"/>
            <a:ext cx="2907357" cy="0"/>
          </a:xfrm>
          <a:prstGeom prst="straightConnector1">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A94226-2662-1D23-1A56-F9CB800CED5E}"/>
              </a:ext>
            </a:extLst>
          </p:cNvPr>
          <p:cNvCxnSpPr>
            <a:cxnSpLocks/>
          </p:cNvCxnSpPr>
          <p:nvPr/>
        </p:nvCxnSpPr>
        <p:spPr>
          <a:xfrm flipH="1">
            <a:off x="1250653" y="674831"/>
            <a:ext cx="151" cy="3110208"/>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96898A52-C6EE-09C1-F315-165C841542E9}"/>
              </a:ext>
            </a:extLst>
          </p:cNvPr>
          <p:cNvCxnSpPr>
            <a:cxnSpLocks/>
          </p:cNvCxnSpPr>
          <p:nvPr/>
        </p:nvCxnSpPr>
        <p:spPr>
          <a:xfrm>
            <a:off x="1258523" y="3785039"/>
            <a:ext cx="2907357"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D45E1E1-9178-9A08-5ACF-F18F3398D852}"/>
              </a:ext>
            </a:extLst>
          </p:cNvPr>
          <p:cNvCxnSpPr>
            <a:stCxn id="610" idx="3"/>
          </p:cNvCxnSpPr>
          <p:nvPr/>
        </p:nvCxnSpPr>
        <p:spPr>
          <a:xfrm flipH="1">
            <a:off x="2099704" y="3141369"/>
            <a:ext cx="14308" cy="76194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E5EC94F-3259-9C7E-C218-1E6FEA5CD024}"/>
              </a:ext>
            </a:extLst>
          </p:cNvPr>
          <p:cNvCxnSpPr>
            <a:cxnSpLocks/>
            <a:stCxn id="727" idx="3"/>
          </p:cNvCxnSpPr>
          <p:nvPr/>
        </p:nvCxnSpPr>
        <p:spPr>
          <a:xfrm flipH="1">
            <a:off x="4527917" y="3276603"/>
            <a:ext cx="4416" cy="52959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01F672-379E-0587-ECE8-E22AE4E0553C}"/>
              </a:ext>
            </a:extLst>
          </p:cNvPr>
          <p:cNvCxnSpPr>
            <a:stCxn id="741" idx="3"/>
          </p:cNvCxnSpPr>
          <p:nvPr/>
        </p:nvCxnSpPr>
        <p:spPr>
          <a:xfrm flipH="1">
            <a:off x="6948485" y="3047841"/>
            <a:ext cx="1" cy="9813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lèche vers la droite 239">
            <a:extLst>
              <a:ext uri="{FF2B5EF4-FFF2-40B4-BE49-F238E27FC236}">
                <a16:creationId xmlns:a16="http://schemas.microsoft.com/office/drawing/2014/main" id="{1707DC4E-7FA3-19E1-273D-458EBF92B542}"/>
              </a:ext>
            </a:extLst>
          </p:cNvPr>
          <p:cNvSpPr/>
          <p:nvPr/>
        </p:nvSpPr>
        <p:spPr>
          <a:xfrm>
            <a:off x="4878039" y="3315227"/>
            <a:ext cx="2042151" cy="45719"/>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18" name="Flèche vers la droite 240">
            <a:extLst>
              <a:ext uri="{FF2B5EF4-FFF2-40B4-BE49-F238E27FC236}">
                <a16:creationId xmlns:a16="http://schemas.microsoft.com/office/drawing/2014/main" id="{CB5DD737-AC5D-C545-4F98-2300D53CB2AB}"/>
              </a:ext>
            </a:extLst>
          </p:cNvPr>
          <p:cNvSpPr/>
          <p:nvPr/>
        </p:nvSpPr>
        <p:spPr>
          <a:xfrm>
            <a:off x="4878039" y="3536774"/>
            <a:ext cx="2042151" cy="45719"/>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19" name="Flèche vers la droite 241">
            <a:extLst>
              <a:ext uri="{FF2B5EF4-FFF2-40B4-BE49-F238E27FC236}">
                <a16:creationId xmlns:a16="http://schemas.microsoft.com/office/drawing/2014/main" id="{2E7682F3-52E7-1F6E-74BD-F0BE2909AC64}"/>
              </a:ext>
            </a:extLst>
          </p:cNvPr>
          <p:cNvSpPr/>
          <p:nvPr/>
        </p:nvSpPr>
        <p:spPr>
          <a:xfrm>
            <a:off x="2129160" y="3311187"/>
            <a:ext cx="2143670" cy="45719"/>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0" name="Flèche vers la gauche 243">
            <a:extLst>
              <a:ext uri="{FF2B5EF4-FFF2-40B4-BE49-F238E27FC236}">
                <a16:creationId xmlns:a16="http://schemas.microsoft.com/office/drawing/2014/main" id="{05C308A0-4DF1-942F-8129-DE87D8241557}"/>
              </a:ext>
            </a:extLst>
          </p:cNvPr>
          <p:cNvSpPr/>
          <p:nvPr/>
        </p:nvSpPr>
        <p:spPr>
          <a:xfrm>
            <a:off x="2131701" y="3520981"/>
            <a:ext cx="2164787" cy="45719"/>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1" name="Flèche vers la gauche 244">
            <a:extLst>
              <a:ext uri="{FF2B5EF4-FFF2-40B4-BE49-F238E27FC236}">
                <a16:creationId xmlns:a16="http://schemas.microsoft.com/office/drawing/2014/main" id="{9F2116A4-12F4-5933-530B-637E3D81B2E1}"/>
              </a:ext>
            </a:extLst>
          </p:cNvPr>
          <p:cNvSpPr/>
          <p:nvPr/>
        </p:nvSpPr>
        <p:spPr>
          <a:xfrm>
            <a:off x="2142430" y="3738433"/>
            <a:ext cx="2164787" cy="45719"/>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2" name="Flèche vers la gauche 245">
            <a:extLst>
              <a:ext uri="{FF2B5EF4-FFF2-40B4-BE49-F238E27FC236}">
                <a16:creationId xmlns:a16="http://schemas.microsoft.com/office/drawing/2014/main" id="{CAEAEB97-E8AA-F03A-C657-48162457A368}"/>
              </a:ext>
            </a:extLst>
          </p:cNvPr>
          <p:cNvSpPr/>
          <p:nvPr/>
        </p:nvSpPr>
        <p:spPr>
          <a:xfrm>
            <a:off x="4859481" y="3746094"/>
            <a:ext cx="2038902" cy="45719"/>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3" name="Can 2">
            <a:extLst>
              <a:ext uri="{FF2B5EF4-FFF2-40B4-BE49-F238E27FC236}">
                <a16:creationId xmlns:a16="http://schemas.microsoft.com/office/drawing/2014/main" id="{7E3A7469-858C-7F1C-F3CF-59F172A652E7}"/>
              </a:ext>
            </a:extLst>
          </p:cNvPr>
          <p:cNvSpPr/>
          <p:nvPr/>
        </p:nvSpPr>
        <p:spPr>
          <a:xfrm>
            <a:off x="1105455" y="3016592"/>
            <a:ext cx="302531" cy="577066"/>
          </a:xfrm>
          <a:prstGeom prst="can">
            <a:avLst/>
          </a:prstGeom>
          <a:solidFill>
            <a:srgbClr val="21212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AutoShape 569">
            <a:extLst>
              <a:ext uri="{FF2B5EF4-FFF2-40B4-BE49-F238E27FC236}">
                <a16:creationId xmlns:a16="http://schemas.microsoft.com/office/drawing/2014/main" id="{9C19B479-4BEA-D140-B2C7-38AD5A980D3B}"/>
              </a:ext>
            </a:extLst>
          </p:cNvPr>
          <p:cNvSpPr>
            <a:spLocks noChangeArrowheads="1"/>
          </p:cNvSpPr>
          <p:nvPr/>
        </p:nvSpPr>
        <p:spPr bwMode="auto">
          <a:xfrm rot="5400000">
            <a:off x="914698" y="3154746"/>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rgbClr val="DCDCDC"/>
                </a:solidFill>
                <a:effectLst/>
                <a:latin typeface="Actor" panose="020B0503050000020004" pitchFamily="34" charset="77"/>
                <a:ea typeface="Aptos" panose="020B0004020202020204" pitchFamily="34" charset="0"/>
                <a:cs typeface="Arial" panose="020B0604020202020204" pitchFamily="34" charset="0"/>
              </a:rPr>
              <a:t>FP/FN</a:t>
            </a:r>
            <a:endParaRPr kumimoji="0" lang="fr-FR" altLang="en-JP" sz="1800" b="0" i="0" u="none" strike="noStrike" cap="none" normalizeH="0" baseline="0">
              <a:ln>
                <a:noFill/>
              </a:ln>
              <a:solidFill>
                <a:srgbClr val="DCDCDC"/>
              </a:solidFill>
              <a:effectLst/>
              <a:latin typeface="Actor" panose="020B0503050000020004" pitchFamily="34" charset="77"/>
            </a:endParaRPr>
          </a:p>
        </p:txBody>
      </p:sp>
      <p:sp>
        <p:nvSpPr>
          <p:cNvPr id="2" name="Rectangle 1">
            <a:extLst>
              <a:ext uri="{FF2B5EF4-FFF2-40B4-BE49-F238E27FC236}">
                <a16:creationId xmlns:a16="http://schemas.microsoft.com/office/drawing/2014/main" id="{74EBFD2D-687B-F3FD-1B34-844631803495}"/>
              </a:ext>
            </a:extLst>
          </p:cNvPr>
          <p:cNvSpPr/>
          <p:nvPr/>
        </p:nvSpPr>
        <p:spPr>
          <a:xfrm>
            <a:off x="108291" y="1011844"/>
            <a:ext cx="1555352" cy="1333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buClr>
                <a:schemeClr val="tx2"/>
              </a:buClr>
            </a:pPr>
            <a:r>
              <a:rPr lang="en-JP" sz="800" b="1">
                <a:solidFill>
                  <a:schemeClr val="tx1"/>
                </a:solidFill>
                <a:latin typeface="Jura"/>
                <a:ea typeface="Jura"/>
              </a:rPr>
              <a:t>Update conditions</a:t>
            </a:r>
            <a:endParaRPr lang="fr-FR" sz="800" b="1">
              <a:solidFill>
                <a:schemeClr val="tx1"/>
              </a:solidFill>
              <a:latin typeface="Jura"/>
              <a:ea typeface="Jura"/>
            </a:endParaRPr>
          </a:p>
          <a:p>
            <a:pPr>
              <a:lnSpc>
                <a:spcPct val="150000"/>
              </a:lnSpc>
              <a:buClr>
                <a:schemeClr val="tx2"/>
              </a:buClr>
            </a:pPr>
            <a:r>
              <a:rPr lang="en-JP" sz="800" b="1">
                <a:solidFill>
                  <a:schemeClr val="tx1"/>
                </a:solidFill>
                <a:latin typeface="Jura"/>
                <a:ea typeface="Jura"/>
              </a:rPr>
              <a:t>Fault tolerance</a:t>
            </a:r>
          </a:p>
          <a:p>
            <a:pPr>
              <a:lnSpc>
                <a:spcPct val="150000"/>
              </a:lnSpc>
              <a:buClr>
                <a:schemeClr val="tx2"/>
              </a:buClr>
            </a:pPr>
            <a:r>
              <a:rPr lang="en-JP" sz="800" b="1">
                <a:solidFill>
                  <a:schemeClr val="tx1"/>
                </a:solidFill>
                <a:latin typeface="Jura"/>
                <a:ea typeface="Jura"/>
              </a:rPr>
              <a:t>Asynchronism</a:t>
            </a:r>
          </a:p>
        </p:txBody>
      </p:sp>
      <p:sp>
        <p:nvSpPr>
          <p:cNvPr id="6" name="Google Shape;129;p18">
            <a:extLst>
              <a:ext uri="{FF2B5EF4-FFF2-40B4-BE49-F238E27FC236}">
                <a16:creationId xmlns:a16="http://schemas.microsoft.com/office/drawing/2014/main" id="{894947EB-AE89-9A3C-EC8A-ED0BC28B1BA9}"/>
              </a:ext>
            </a:extLst>
          </p:cNvPr>
          <p:cNvSpPr txBox="1">
            <a:spLocks/>
          </p:cNvSpPr>
          <p:nvPr/>
        </p:nvSpPr>
        <p:spPr>
          <a:xfrm>
            <a:off x="1533506" y="4313889"/>
            <a:ext cx="2097329" cy="3965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r>
              <a:rPr lang="en-US" sz="1200">
                <a:solidFill>
                  <a:schemeClr val="bg2"/>
                </a:solidFill>
              </a:rPr>
              <a:t>Parallel asynchronous </a:t>
            </a:r>
          </a:p>
        </p:txBody>
      </p:sp>
      <p:pic>
        <p:nvPicPr>
          <p:cNvPr id="9" name="Image 8" descr="Une image contenant noir, espace, nature, astronomie&#10;&#10;Le contenu généré par l’IA peut être incorrect.">
            <a:extLst>
              <a:ext uri="{FF2B5EF4-FFF2-40B4-BE49-F238E27FC236}">
                <a16:creationId xmlns:a16="http://schemas.microsoft.com/office/drawing/2014/main" id="{4E725DBB-1709-D9B9-CFC0-F79005A459C9}"/>
              </a:ext>
            </a:extLst>
          </p:cNvPr>
          <p:cNvPicPr>
            <a:picLocks noChangeAspect="1"/>
          </p:cNvPicPr>
          <p:nvPr/>
        </p:nvPicPr>
        <p:blipFill>
          <a:blip r:embed="rId3"/>
          <a:stretch>
            <a:fillRect/>
          </a:stretch>
        </p:blipFill>
        <p:spPr>
          <a:xfrm>
            <a:off x="5702038" y="4030636"/>
            <a:ext cx="1909060" cy="286375"/>
          </a:xfrm>
          <a:prstGeom prst="rect">
            <a:avLst/>
          </a:prstGeom>
        </p:spPr>
      </p:pic>
      <p:pic>
        <p:nvPicPr>
          <p:cNvPr id="23" name="Image 22" descr="Une image contenant noir, obscurité, nuit&#10;&#10;Le contenu généré par l’IA peut être incorrect.">
            <a:extLst>
              <a:ext uri="{FF2B5EF4-FFF2-40B4-BE49-F238E27FC236}">
                <a16:creationId xmlns:a16="http://schemas.microsoft.com/office/drawing/2014/main" id="{32BF36AF-46E0-BCE3-893C-6E8E972744B4}"/>
              </a:ext>
            </a:extLst>
          </p:cNvPr>
          <p:cNvPicPr>
            <a:picLocks noChangeAspect="1"/>
          </p:cNvPicPr>
          <p:nvPr/>
        </p:nvPicPr>
        <p:blipFill>
          <a:blip r:embed="rId4"/>
          <a:stretch>
            <a:fillRect/>
          </a:stretch>
        </p:blipFill>
        <p:spPr>
          <a:xfrm>
            <a:off x="5424565" y="4298949"/>
            <a:ext cx="3274415" cy="321248"/>
          </a:xfrm>
          <a:prstGeom prst="rect">
            <a:avLst/>
          </a:prstGeom>
        </p:spPr>
      </p:pic>
    </p:spTree>
    <p:extLst>
      <p:ext uri="{BB962C8B-B14F-4D97-AF65-F5344CB8AC3E}">
        <p14:creationId xmlns:p14="http://schemas.microsoft.com/office/powerpoint/2010/main" val="203741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1B35BFFE-5B4F-6DEA-D0F2-FA72F19B1CF1}"/>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6469748B-DEDA-B9BA-24CA-CEDDEEA56342}"/>
              </a:ext>
            </a:extLst>
          </p:cNvPr>
          <p:cNvSpPr txBox="1">
            <a:spLocks noGrp="1"/>
          </p:cNvSpPr>
          <p:nvPr>
            <p:ph type="title" idx="4294967295"/>
          </p:nvPr>
        </p:nvSpPr>
        <p:spPr>
          <a:xfrm>
            <a:off x="0" y="3975100"/>
            <a:ext cx="2097088" cy="65087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bg2"/>
                </a:solidFill>
              </a:rPr>
              <a:t>UC2B</a:t>
            </a:r>
            <a:endParaRPr sz="3600" b="1">
              <a:solidFill>
                <a:schemeClr val="bg2"/>
              </a:solidFill>
            </a:endParaRPr>
          </a:p>
        </p:txBody>
      </p:sp>
      <p:sp>
        <p:nvSpPr>
          <p:cNvPr id="150" name="Rectangle 90">
            <a:extLst>
              <a:ext uri="{FF2B5EF4-FFF2-40B4-BE49-F238E27FC236}">
                <a16:creationId xmlns:a16="http://schemas.microsoft.com/office/drawing/2014/main" id="{D3EB19D7-71CA-BBBB-6A86-3DB49BD4A676}"/>
              </a:ext>
            </a:extLst>
          </p:cNvPr>
          <p:cNvSpPr>
            <a:spLocks noChangeArrowheads="1"/>
          </p:cNvSpPr>
          <p:nvPr/>
        </p:nvSpPr>
        <p:spPr bwMode="auto">
          <a:xfrm>
            <a:off x="105289" y="-240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cxnSp>
        <p:nvCxnSpPr>
          <p:cNvPr id="61" name="Connecteur droit avec flèche 199">
            <a:extLst>
              <a:ext uri="{FF2B5EF4-FFF2-40B4-BE49-F238E27FC236}">
                <a16:creationId xmlns:a16="http://schemas.microsoft.com/office/drawing/2014/main" id="{995867F7-1386-6993-7220-C334F94B1BBF}"/>
              </a:ext>
            </a:extLst>
          </p:cNvPr>
          <p:cNvCxnSpPr/>
          <p:nvPr/>
        </p:nvCxnSpPr>
        <p:spPr>
          <a:xfrm>
            <a:off x="4904951" y="6213405"/>
            <a:ext cx="0" cy="3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6">
            <a:extLst>
              <a:ext uri="{FF2B5EF4-FFF2-40B4-BE49-F238E27FC236}">
                <a16:creationId xmlns:a16="http://schemas.microsoft.com/office/drawing/2014/main" id="{B0CB4275-7B24-E664-DF13-65737B954838}"/>
              </a:ext>
            </a:extLst>
          </p:cNvPr>
          <p:cNvSpPr>
            <a:spLocks noChangeArrowheads="1"/>
          </p:cNvSpPr>
          <p:nvPr/>
        </p:nvSpPr>
        <p:spPr bwMode="auto">
          <a:xfrm>
            <a:off x="-893869" y="-64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sp>
        <p:nvSpPr>
          <p:cNvPr id="128" name="Rectangle 78">
            <a:extLst>
              <a:ext uri="{FF2B5EF4-FFF2-40B4-BE49-F238E27FC236}">
                <a16:creationId xmlns:a16="http://schemas.microsoft.com/office/drawing/2014/main" id="{BD525F1E-69DB-6BF6-3A02-F77F5DAB41D7}"/>
              </a:ext>
            </a:extLst>
          </p:cNvPr>
          <p:cNvSpPr>
            <a:spLocks noChangeArrowheads="1"/>
          </p:cNvSpPr>
          <p:nvPr/>
        </p:nvSpPr>
        <p:spPr bwMode="auto">
          <a:xfrm>
            <a:off x="-893869" y="-184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JP"/>
          </a:p>
        </p:txBody>
      </p:sp>
      <p:cxnSp>
        <p:nvCxnSpPr>
          <p:cNvPr id="209" name="Connecteur droit 225">
            <a:extLst>
              <a:ext uri="{FF2B5EF4-FFF2-40B4-BE49-F238E27FC236}">
                <a16:creationId xmlns:a16="http://schemas.microsoft.com/office/drawing/2014/main" id="{6C0DB05A-DC49-A25E-98B6-B877AC7C29C6}"/>
              </a:ext>
            </a:extLst>
          </p:cNvPr>
          <p:cNvCxnSpPr/>
          <p:nvPr/>
        </p:nvCxnSpPr>
        <p:spPr>
          <a:xfrm flipH="1">
            <a:off x="1214332" y="6452191"/>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6" name="Connecteur droit 236">
            <a:extLst>
              <a:ext uri="{FF2B5EF4-FFF2-40B4-BE49-F238E27FC236}">
                <a16:creationId xmlns:a16="http://schemas.microsoft.com/office/drawing/2014/main" id="{99552893-4FF1-338A-4360-8DBC0FE390C1}"/>
              </a:ext>
            </a:extLst>
          </p:cNvPr>
          <p:cNvCxnSpPr/>
          <p:nvPr/>
        </p:nvCxnSpPr>
        <p:spPr>
          <a:xfrm flipV="1">
            <a:off x="9305502" y="281261"/>
            <a:ext cx="0" cy="32439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8" name="Connecteur droit 237">
            <a:extLst>
              <a:ext uri="{FF2B5EF4-FFF2-40B4-BE49-F238E27FC236}">
                <a16:creationId xmlns:a16="http://schemas.microsoft.com/office/drawing/2014/main" id="{E62DA436-F6E9-EBAB-C8CE-92639BF5EEC8}"/>
              </a:ext>
            </a:extLst>
          </p:cNvPr>
          <p:cNvCxnSpPr/>
          <p:nvPr/>
        </p:nvCxnSpPr>
        <p:spPr>
          <a:xfrm flipH="1">
            <a:off x="7766262" y="6489656"/>
            <a:ext cx="3632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9" name="Connecteur droit 11">
            <a:extLst>
              <a:ext uri="{FF2B5EF4-FFF2-40B4-BE49-F238E27FC236}">
                <a16:creationId xmlns:a16="http://schemas.microsoft.com/office/drawing/2014/main" id="{E7DC7BB7-BFF0-4948-5F33-24B7276F37C7}"/>
              </a:ext>
            </a:extLst>
          </p:cNvPr>
          <p:cNvCxnSpPr/>
          <p:nvPr/>
        </p:nvCxnSpPr>
        <p:spPr>
          <a:xfrm flipH="1">
            <a:off x="4614122" y="5770836"/>
            <a:ext cx="3633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0" name="Rounded Rectangle 609">
            <a:extLst>
              <a:ext uri="{FF2B5EF4-FFF2-40B4-BE49-F238E27FC236}">
                <a16:creationId xmlns:a16="http://schemas.microsoft.com/office/drawing/2014/main" id="{C397EEF8-214E-C54A-3265-994B612B3D62}"/>
              </a:ext>
            </a:extLst>
          </p:cNvPr>
          <p:cNvSpPr/>
          <p:nvPr/>
        </p:nvSpPr>
        <p:spPr>
          <a:xfrm rot="5400000">
            <a:off x="1068344" y="1356227"/>
            <a:ext cx="2091336"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611" name="Direct Access Storage 610">
            <a:extLst>
              <a:ext uri="{FF2B5EF4-FFF2-40B4-BE49-F238E27FC236}">
                <a16:creationId xmlns:a16="http://schemas.microsoft.com/office/drawing/2014/main" id="{89BF6704-3D2C-9D1B-5CB6-C8EAC819614B}"/>
              </a:ext>
            </a:extLst>
          </p:cNvPr>
          <p:cNvSpPr/>
          <p:nvPr/>
        </p:nvSpPr>
        <p:spPr>
          <a:xfrm rot="5400000">
            <a:off x="1283293"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2" name="Direct Access Storage 611">
            <a:extLst>
              <a:ext uri="{FF2B5EF4-FFF2-40B4-BE49-F238E27FC236}">
                <a16:creationId xmlns:a16="http://schemas.microsoft.com/office/drawing/2014/main" id="{C542F6DF-E67C-419E-BCB1-0492713EB1C8}"/>
              </a:ext>
            </a:extLst>
          </p:cNvPr>
          <p:cNvSpPr/>
          <p:nvPr/>
        </p:nvSpPr>
        <p:spPr>
          <a:xfrm rot="5400000">
            <a:off x="1716915" y="158885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3" name="Direct Access Storage 612">
            <a:extLst>
              <a:ext uri="{FF2B5EF4-FFF2-40B4-BE49-F238E27FC236}">
                <a16:creationId xmlns:a16="http://schemas.microsoft.com/office/drawing/2014/main" id="{54AF7FD1-3855-8768-7490-04BFFEEF8F31}"/>
              </a:ext>
            </a:extLst>
          </p:cNvPr>
          <p:cNvSpPr/>
          <p:nvPr/>
        </p:nvSpPr>
        <p:spPr>
          <a:xfrm rot="5400000">
            <a:off x="2165780" y="1595382"/>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614" name="Direct Access Storage 613">
            <a:extLst>
              <a:ext uri="{FF2B5EF4-FFF2-40B4-BE49-F238E27FC236}">
                <a16:creationId xmlns:a16="http://schemas.microsoft.com/office/drawing/2014/main" id="{19EB071A-289D-804F-C250-927122C6446F}"/>
              </a:ext>
            </a:extLst>
          </p:cNvPr>
          <p:cNvSpPr/>
          <p:nvPr/>
        </p:nvSpPr>
        <p:spPr>
          <a:xfrm rot="5400000">
            <a:off x="1283293" y="2394956"/>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5" name="Direct Access Storage 614">
            <a:extLst>
              <a:ext uri="{FF2B5EF4-FFF2-40B4-BE49-F238E27FC236}">
                <a16:creationId xmlns:a16="http://schemas.microsoft.com/office/drawing/2014/main" id="{D74790C6-3A43-8CCF-A6E2-4C1619170C58}"/>
              </a:ext>
            </a:extLst>
          </p:cNvPr>
          <p:cNvSpPr/>
          <p:nvPr/>
        </p:nvSpPr>
        <p:spPr>
          <a:xfrm rot="5400000">
            <a:off x="1713413" y="2407957"/>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16" name="Direct Access Storage 615">
            <a:extLst>
              <a:ext uri="{FF2B5EF4-FFF2-40B4-BE49-F238E27FC236}">
                <a16:creationId xmlns:a16="http://schemas.microsoft.com/office/drawing/2014/main" id="{CCEDB4E4-D2AB-CCE3-8CAE-E66F39466BA8}"/>
              </a:ext>
            </a:extLst>
          </p:cNvPr>
          <p:cNvSpPr/>
          <p:nvPr/>
        </p:nvSpPr>
        <p:spPr>
          <a:xfrm rot="5400000">
            <a:off x="2172934" y="2423100"/>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624" name="AutoShape 569">
            <a:extLst>
              <a:ext uri="{FF2B5EF4-FFF2-40B4-BE49-F238E27FC236}">
                <a16:creationId xmlns:a16="http://schemas.microsoft.com/office/drawing/2014/main" id="{72BBAF40-607F-9FC7-1D97-459A8784E964}"/>
              </a:ext>
            </a:extLst>
          </p:cNvPr>
          <p:cNvSpPr>
            <a:spLocks noChangeArrowheads="1"/>
          </p:cNvSpPr>
          <p:nvPr/>
        </p:nvSpPr>
        <p:spPr bwMode="auto">
          <a:xfrm rot="5400000">
            <a:off x="1320429" y="148248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644" name="Rounded Rectangle 643">
            <a:extLst>
              <a:ext uri="{FF2B5EF4-FFF2-40B4-BE49-F238E27FC236}">
                <a16:creationId xmlns:a16="http://schemas.microsoft.com/office/drawing/2014/main" id="{5BDE1EAC-C2B3-874A-59F3-5BA9A7EA1F54}"/>
              </a:ext>
            </a:extLst>
          </p:cNvPr>
          <p:cNvSpPr/>
          <p:nvPr/>
        </p:nvSpPr>
        <p:spPr>
          <a:xfrm>
            <a:off x="325945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5" name="Rounded Rectangle 644">
            <a:extLst>
              <a:ext uri="{FF2B5EF4-FFF2-40B4-BE49-F238E27FC236}">
                <a16:creationId xmlns:a16="http://schemas.microsoft.com/office/drawing/2014/main" id="{AB972323-6881-1838-A6F3-47AD598216AE}"/>
              </a:ext>
            </a:extLst>
          </p:cNvPr>
          <p:cNvSpPr/>
          <p:nvPr/>
        </p:nvSpPr>
        <p:spPr>
          <a:xfrm>
            <a:off x="3820160"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46" name="Rounded Rectangle 645">
            <a:extLst>
              <a:ext uri="{FF2B5EF4-FFF2-40B4-BE49-F238E27FC236}">
                <a16:creationId xmlns:a16="http://schemas.microsoft.com/office/drawing/2014/main" id="{A6DF5835-F4BD-CD68-B514-DD0482CCE01D}"/>
              </a:ext>
            </a:extLst>
          </p:cNvPr>
          <p:cNvSpPr/>
          <p:nvPr/>
        </p:nvSpPr>
        <p:spPr>
          <a:xfrm>
            <a:off x="4518025" y="5097780"/>
            <a:ext cx="55880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200">
              <a:noFill/>
              <a:effectLst/>
              <a:ea typeface="Aptos" panose="020B0004020202020204" pitchFamily="34" charset="0"/>
              <a:cs typeface="Arial" panose="020B0604020202020204" pitchFamily="34" charset="0"/>
            </a:endParaRPr>
          </a:p>
        </p:txBody>
      </p:sp>
      <p:sp>
        <p:nvSpPr>
          <p:cNvPr id="665" name="Rounded Rectangle 664">
            <a:extLst>
              <a:ext uri="{FF2B5EF4-FFF2-40B4-BE49-F238E27FC236}">
                <a16:creationId xmlns:a16="http://schemas.microsoft.com/office/drawing/2014/main" id="{8B6A0730-DF3E-559C-A782-CDBD169B64C8}"/>
              </a:ext>
            </a:extLst>
          </p:cNvPr>
          <p:cNvSpPr/>
          <p:nvPr/>
        </p:nvSpPr>
        <p:spPr>
          <a:xfrm>
            <a:off x="8517255" y="5290820"/>
            <a:ext cx="587375" cy="4819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200">
                <a:noFill/>
                <a:effectLst/>
                <a:ea typeface="Aptos" panose="020B0004020202020204" pitchFamily="34" charset="0"/>
                <a:cs typeface="Arial" panose="020B0604020202020204" pitchFamily="34" charset="0"/>
              </a:rPr>
              <a:t> </a:t>
            </a:r>
            <a:endParaRPr lang="en-JP" sz="1200">
              <a:effectLst/>
              <a:ea typeface="Aptos" panose="020B0004020202020204" pitchFamily="34" charset="0"/>
              <a:cs typeface="Arial" panose="020B0604020202020204" pitchFamily="34" charset="0"/>
            </a:endParaRPr>
          </a:p>
        </p:txBody>
      </p:sp>
      <p:sp>
        <p:nvSpPr>
          <p:cNvPr id="669" name="Rectangle 602">
            <a:extLst>
              <a:ext uri="{FF2B5EF4-FFF2-40B4-BE49-F238E27FC236}">
                <a16:creationId xmlns:a16="http://schemas.microsoft.com/office/drawing/2014/main" id="{AEA73301-163C-6945-8252-804947325CF0}"/>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0" name="Rectangle 604">
            <a:extLst>
              <a:ext uri="{FF2B5EF4-FFF2-40B4-BE49-F238E27FC236}">
                <a16:creationId xmlns:a16="http://schemas.microsoft.com/office/drawing/2014/main" id="{1DE36E18-7330-44C7-5B63-4977DBF7B165}"/>
              </a:ext>
            </a:extLst>
          </p:cNvPr>
          <p:cNvSpPr>
            <a:spLocks noChangeArrowheads="1"/>
          </p:cNvSpPr>
          <p:nvPr/>
        </p:nvSpPr>
        <p:spPr bwMode="auto">
          <a:xfrm>
            <a:off x="0" y="825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1" name="Rectangle 608">
            <a:extLst>
              <a:ext uri="{FF2B5EF4-FFF2-40B4-BE49-F238E27FC236}">
                <a16:creationId xmlns:a16="http://schemas.microsoft.com/office/drawing/2014/main" id="{B1735874-39F4-57F2-2845-F8F374BC28AE}"/>
              </a:ext>
            </a:extLst>
          </p:cNvPr>
          <p:cNvSpPr>
            <a:spLocks noChangeArrowheads="1"/>
          </p:cNvSpPr>
          <p:nvPr/>
        </p:nvSpPr>
        <p:spPr bwMode="auto">
          <a:xfrm>
            <a:off x="0" y="11938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2" name="Rectangle 610">
            <a:extLst>
              <a:ext uri="{FF2B5EF4-FFF2-40B4-BE49-F238E27FC236}">
                <a16:creationId xmlns:a16="http://schemas.microsoft.com/office/drawing/2014/main" id="{C1510FAD-9716-5B19-BA6F-496058C112B8}"/>
              </a:ext>
            </a:extLst>
          </p:cNvPr>
          <p:cNvSpPr>
            <a:spLocks noChangeArrowheads="1"/>
          </p:cNvSpPr>
          <p:nvPr/>
        </p:nvSpPr>
        <p:spPr bwMode="auto">
          <a:xfrm>
            <a:off x="0" y="1562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3" name="Rectangle 612">
            <a:extLst>
              <a:ext uri="{FF2B5EF4-FFF2-40B4-BE49-F238E27FC236}">
                <a16:creationId xmlns:a16="http://schemas.microsoft.com/office/drawing/2014/main" id="{4CA0E370-7487-0196-1D98-4E8E2A765AEC}"/>
              </a:ext>
            </a:extLst>
          </p:cNvPr>
          <p:cNvSpPr>
            <a:spLocks noChangeArrowheads="1"/>
          </p:cNvSpPr>
          <p:nvPr/>
        </p:nvSpPr>
        <p:spPr bwMode="auto">
          <a:xfrm>
            <a:off x="0" y="1930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4" name="Rectangle 614">
            <a:extLst>
              <a:ext uri="{FF2B5EF4-FFF2-40B4-BE49-F238E27FC236}">
                <a16:creationId xmlns:a16="http://schemas.microsoft.com/office/drawing/2014/main" id="{2101F751-0F0D-9838-779F-8BF73E99CB62}"/>
              </a:ext>
            </a:extLst>
          </p:cNvPr>
          <p:cNvSpPr>
            <a:spLocks noChangeArrowheads="1"/>
          </p:cNvSpPr>
          <p:nvPr/>
        </p:nvSpPr>
        <p:spPr bwMode="auto">
          <a:xfrm>
            <a:off x="0" y="2298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p>
        </p:txBody>
      </p:sp>
      <p:sp>
        <p:nvSpPr>
          <p:cNvPr id="675" name="Rectangle 624">
            <a:extLst>
              <a:ext uri="{FF2B5EF4-FFF2-40B4-BE49-F238E27FC236}">
                <a16:creationId xmlns:a16="http://schemas.microsoft.com/office/drawing/2014/main" id="{F7F49C2D-0A21-07E6-249C-3091E08E6A69}"/>
              </a:ext>
            </a:extLst>
          </p:cNvPr>
          <p:cNvSpPr>
            <a:spLocks noChangeArrowheads="1"/>
          </p:cNvSpPr>
          <p:nvPr/>
        </p:nvSpPr>
        <p:spPr bwMode="auto">
          <a:xfrm>
            <a:off x="0" y="2667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6" name="Rectangle 626">
            <a:extLst>
              <a:ext uri="{FF2B5EF4-FFF2-40B4-BE49-F238E27FC236}">
                <a16:creationId xmlns:a16="http://schemas.microsoft.com/office/drawing/2014/main" id="{0B69CB83-12F4-D37F-B3FB-ECE858D9DF3C}"/>
              </a:ext>
            </a:extLst>
          </p:cNvPr>
          <p:cNvSpPr>
            <a:spLocks noChangeArrowheads="1"/>
          </p:cNvSpPr>
          <p:nvPr/>
        </p:nvSpPr>
        <p:spPr bwMode="auto">
          <a:xfrm>
            <a:off x="0" y="30353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677" name="Rectangle 635">
            <a:extLst>
              <a:ext uri="{FF2B5EF4-FFF2-40B4-BE49-F238E27FC236}">
                <a16:creationId xmlns:a16="http://schemas.microsoft.com/office/drawing/2014/main" id="{3138205E-79FC-0AC0-A798-52C29915E54B}"/>
              </a:ext>
            </a:extLst>
          </p:cNvPr>
          <p:cNvSpPr>
            <a:spLocks noChangeArrowheads="1"/>
          </p:cNvSpPr>
          <p:nvPr/>
        </p:nvSpPr>
        <p:spPr bwMode="auto">
          <a:xfrm>
            <a:off x="0" y="3403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JP">
              <a:solidFill>
                <a:schemeClr val="tx2">
                  <a:lumMod val="50000"/>
                </a:schemeClr>
              </a:solidFill>
            </a:endParaRPr>
          </a:p>
        </p:txBody>
      </p:sp>
      <p:sp>
        <p:nvSpPr>
          <p:cNvPr id="705" name="AutoShape 569">
            <a:extLst>
              <a:ext uri="{FF2B5EF4-FFF2-40B4-BE49-F238E27FC236}">
                <a16:creationId xmlns:a16="http://schemas.microsoft.com/office/drawing/2014/main" id="{336A5C94-80D8-535C-983E-262F5D6C7224}"/>
              </a:ext>
            </a:extLst>
          </p:cNvPr>
          <p:cNvSpPr>
            <a:spLocks noChangeArrowheads="1"/>
          </p:cNvSpPr>
          <p:nvPr/>
        </p:nvSpPr>
        <p:spPr bwMode="auto">
          <a:xfrm rot="5400000">
            <a:off x="1756804" y="149761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6" name="AutoShape 569">
            <a:extLst>
              <a:ext uri="{FF2B5EF4-FFF2-40B4-BE49-F238E27FC236}">
                <a16:creationId xmlns:a16="http://schemas.microsoft.com/office/drawing/2014/main" id="{2BDCE498-A3FF-EEB5-35E6-F19CACE57853}"/>
              </a:ext>
            </a:extLst>
          </p:cNvPr>
          <p:cNvSpPr>
            <a:spLocks noChangeArrowheads="1"/>
          </p:cNvSpPr>
          <p:nvPr/>
        </p:nvSpPr>
        <p:spPr bwMode="auto">
          <a:xfrm rot="5400000">
            <a:off x="2218396" y="151071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07" name="AutoShape 569">
            <a:extLst>
              <a:ext uri="{FF2B5EF4-FFF2-40B4-BE49-F238E27FC236}">
                <a16:creationId xmlns:a16="http://schemas.microsoft.com/office/drawing/2014/main" id="{C509BBF4-36CA-855E-AE6C-32394E7AED3E}"/>
              </a:ext>
            </a:extLst>
          </p:cNvPr>
          <p:cNvSpPr>
            <a:spLocks noChangeArrowheads="1"/>
          </p:cNvSpPr>
          <p:nvPr/>
        </p:nvSpPr>
        <p:spPr bwMode="auto">
          <a:xfrm rot="5400000">
            <a:off x="1309890" y="2259242"/>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09" name="AutoShape 569">
            <a:extLst>
              <a:ext uri="{FF2B5EF4-FFF2-40B4-BE49-F238E27FC236}">
                <a16:creationId xmlns:a16="http://schemas.microsoft.com/office/drawing/2014/main" id="{99C34187-C803-DCFE-5171-0EE175E8179A}"/>
              </a:ext>
            </a:extLst>
          </p:cNvPr>
          <p:cNvSpPr>
            <a:spLocks noChangeArrowheads="1"/>
          </p:cNvSpPr>
          <p:nvPr/>
        </p:nvSpPr>
        <p:spPr bwMode="auto">
          <a:xfrm rot="5400000">
            <a:off x="1764612" y="2258420"/>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10" name="AutoShape 569">
            <a:extLst>
              <a:ext uri="{FF2B5EF4-FFF2-40B4-BE49-F238E27FC236}">
                <a16:creationId xmlns:a16="http://schemas.microsoft.com/office/drawing/2014/main" id="{FDBD38F9-B7F1-D6D8-1FE3-9114F2AA232C}"/>
              </a:ext>
            </a:extLst>
          </p:cNvPr>
          <p:cNvSpPr>
            <a:spLocks noChangeArrowheads="1"/>
          </p:cNvSpPr>
          <p:nvPr/>
        </p:nvSpPr>
        <p:spPr bwMode="auto">
          <a:xfrm rot="5400000">
            <a:off x="2239271" y="227538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24" name="Rounded Rectangle 723">
            <a:extLst>
              <a:ext uri="{FF2B5EF4-FFF2-40B4-BE49-F238E27FC236}">
                <a16:creationId xmlns:a16="http://schemas.microsoft.com/office/drawing/2014/main" id="{F615521A-859D-3F5C-1CE1-C8866C58BB72}"/>
              </a:ext>
            </a:extLst>
          </p:cNvPr>
          <p:cNvSpPr/>
          <p:nvPr/>
        </p:nvSpPr>
        <p:spPr>
          <a:xfrm>
            <a:off x="1376705" y="978626"/>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A</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27" name="Rounded Rectangle 726">
            <a:extLst>
              <a:ext uri="{FF2B5EF4-FFF2-40B4-BE49-F238E27FC236}">
                <a16:creationId xmlns:a16="http://schemas.microsoft.com/office/drawing/2014/main" id="{B0F7E918-41E5-9960-BFF8-714148E15EDD}"/>
              </a:ext>
            </a:extLst>
          </p:cNvPr>
          <p:cNvSpPr/>
          <p:nvPr/>
        </p:nvSpPr>
        <p:spPr>
          <a:xfrm rot="5400000">
            <a:off x="3400711" y="1405507"/>
            <a:ext cx="2263244"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28" name="Direct Access Storage 727">
            <a:extLst>
              <a:ext uri="{FF2B5EF4-FFF2-40B4-BE49-F238E27FC236}">
                <a16:creationId xmlns:a16="http://schemas.microsoft.com/office/drawing/2014/main" id="{C362FF97-A3CD-5082-BBF4-7A1BEDAA7E31}"/>
              </a:ext>
            </a:extLst>
          </p:cNvPr>
          <p:cNvSpPr/>
          <p:nvPr/>
        </p:nvSpPr>
        <p:spPr>
          <a:xfrm rot="5400000">
            <a:off x="3701614" y="156198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29" name="Direct Access Storage 728">
            <a:extLst>
              <a:ext uri="{FF2B5EF4-FFF2-40B4-BE49-F238E27FC236}">
                <a16:creationId xmlns:a16="http://schemas.microsoft.com/office/drawing/2014/main" id="{2FFE854B-C728-09F1-8590-F5E7892A81A4}"/>
              </a:ext>
            </a:extLst>
          </p:cNvPr>
          <p:cNvSpPr/>
          <p:nvPr/>
        </p:nvSpPr>
        <p:spPr>
          <a:xfrm rot="5400000">
            <a:off x="4135236" y="1561984"/>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0" name="Direct Access Storage 729">
            <a:extLst>
              <a:ext uri="{FF2B5EF4-FFF2-40B4-BE49-F238E27FC236}">
                <a16:creationId xmlns:a16="http://schemas.microsoft.com/office/drawing/2014/main" id="{6A6C8373-29EC-C153-8DAA-CFBE024644C1}"/>
              </a:ext>
            </a:extLst>
          </p:cNvPr>
          <p:cNvSpPr/>
          <p:nvPr/>
        </p:nvSpPr>
        <p:spPr>
          <a:xfrm rot="5400000">
            <a:off x="4584101" y="1568512"/>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31" name="Direct Access Storage 730">
            <a:extLst>
              <a:ext uri="{FF2B5EF4-FFF2-40B4-BE49-F238E27FC236}">
                <a16:creationId xmlns:a16="http://schemas.microsoft.com/office/drawing/2014/main" id="{6DECB8BE-326C-9A56-6FF3-DC33A742361A}"/>
              </a:ext>
            </a:extLst>
          </p:cNvPr>
          <p:cNvSpPr/>
          <p:nvPr/>
        </p:nvSpPr>
        <p:spPr>
          <a:xfrm rot="5400000">
            <a:off x="3711198" y="2659949"/>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2" name="Direct Access Storage 731">
            <a:extLst>
              <a:ext uri="{FF2B5EF4-FFF2-40B4-BE49-F238E27FC236}">
                <a16:creationId xmlns:a16="http://schemas.microsoft.com/office/drawing/2014/main" id="{57C8E745-DD82-B53C-3E93-B63BC4C85B76}"/>
              </a:ext>
            </a:extLst>
          </p:cNvPr>
          <p:cNvSpPr/>
          <p:nvPr/>
        </p:nvSpPr>
        <p:spPr>
          <a:xfrm rot="5400000">
            <a:off x="4178768" y="2669502"/>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3" name="Direct Access Storage 732">
            <a:extLst>
              <a:ext uri="{FF2B5EF4-FFF2-40B4-BE49-F238E27FC236}">
                <a16:creationId xmlns:a16="http://schemas.microsoft.com/office/drawing/2014/main" id="{AC3A81A5-23AB-E6C1-B345-9B6FBC109A1F}"/>
              </a:ext>
            </a:extLst>
          </p:cNvPr>
          <p:cNvSpPr/>
          <p:nvPr/>
        </p:nvSpPr>
        <p:spPr>
          <a:xfrm rot="5400000">
            <a:off x="4629972" y="2682551"/>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34" name="AutoShape 569">
            <a:extLst>
              <a:ext uri="{FF2B5EF4-FFF2-40B4-BE49-F238E27FC236}">
                <a16:creationId xmlns:a16="http://schemas.microsoft.com/office/drawing/2014/main" id="{9B1EDF4A-DC16-71B5-A571-E8404DF43159}"/>
              </a:ext>
            </a:extLst>
          </p:cNvPr>
          <p:cNvSpPr>
            <a:spLocks noChangeArrowheads="1"/>
          </p:cNvSpPr>
          <p:nvPr/>
        </p:nvSpPr>
        <p:spPr bwMode="auto">
          <a:xfrm rot="5400000">
            <a:off x="3738750" y="145561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5" name="AutoShape 569">
            <a:extLst>
              <a:ext uri="{FF2B5EF4-FFF2-40B4-BE49-F238E27FC236}">
                <a16:creationId xmlns:a16="http://schemas.microsoft.com/office/drawing/2014/main" id="{56F51FD6-AA7B-2738-FA5C-8983ACC56C60}"/>
              </a:ext>
            </a:extLst>
          </p:cNvPr>
          <p:cNvSpPr>
            <a:spLocks noChangeArrowheads="1"/>
          </p:cNvSpPr>
          <p:nvPr/>
        </p:nvSpPr>
        <p:spPr bwMode="auto">
          <a:xfrm rot="5400000">
            <a:off x="4175125" y="147074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6" name="AutoShape 569">
            <a:extLst>
              <a:ext uri="{FF2B5EF4-FFF2-40B4-BE49-F238E27FC236}">
                <a16:creationId xmlns:a16="http://schemas.microsoft.com/office/drawing/2014/main" id="{5383627B-129C-9737-98C9-EEABC584B811}"/>
              </a:ext>
            </a:extLst>
          </p:cNvPr>
          <p:cNvSpPr>
            <a:spLocks noChangeArrowheads="1"/>
          </p:cNvSpPr>
          <p:nvPr/>
        </p:nvSpPr>
        <p:spPr bwMode="auto">
          <a:xfrm rot="5400000">
            <a:off x="4636717" y="148384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37" name="AutoShape 569">
            <a:extLst>
              <a:ext uri="{FF2B5EF4-FFF2-40B4-BE49-F238E27FC236}">
                <a16:creationId xmlns:a16="http://schemas.microsoft.com/office/drawing/2014/main" id="{97334D3B-6816-734E-5A34-EAFB4490B197}"/>
              </a:ext>
            </a:extLst>
          </p:cNvPr>
          <p:cNvSpPr>
            <a:spLocks noChangeArrowheads="1"/>
          </p:cNvSpPr>
          <p:nvPr/>
        </p:nvSpPr>
        <p:spPr bwMode="auto">
          <a:xfrm rot="5400000">
            <a:off x="3756660" y="250843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8" name="AutoShape 569">
            <a:extLst>
              <a:ext uri="{FF2B5EF4-FFF2-40B4-BE49-F238E27FC236}">
                <a16:creationId xmlns:a16="http://schemas.microsoft.com/office/drawing/2014/main" id="{8270A4F4-8892-E06B-7882-3700B1C04D06}"/>
              </a:ext>
            </a:extLst>
          </p:cNvPr>
          <p:cNvSpPr>
            <a:spLocks noChangeArrowheads="1"/>
          </p:cNvSpPr>
          <p:nvPr/>
        </p:nvSpPr>
        <p:spPr bwMode="auto">
          <a:xfrm rot="5400000">
            <a:off x="4226384" y="2508435"/>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39" name="AutoShape 569">
            <a:extLst>
              <a:ext uri="{FF2B5EF4-FFF2-40B4-BE49-F238E27FC236}">
                <a16:creationId xmlns:a16="http://schemas.microsoft.com/office/drawing/2014/main" id="{A2A8BA87-BE30-EAA6-1432-898E68AAC74F}"/>
              </a:ext>
            </a:extLst>
          </p:cNvPr>
          <p:cNvSpPr>
            <a:spLocks noChangeArrowheads="1"/>
          </p:cNvSpPr>
          <p:nvPr/>
        </p:nvSpPr>
        <p:spPr bwMode="auto">
          <a:xfrm rot="5400000">
            <a:off x="4675495" y="2524760"/>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40" name="Rounded Rectangle 739">
            <a:extLst>
              <a:ext uri="{FF2B5EF4-FFF2-40B4-BE49-F238E27FC236}">
                <a16:creationId xmlns:a16="http://schemas.microsoft.com/office/drawing/2014/main" id="{82B6A112-B59F-3CDC-BBD6-D77C26FD50FF}"/>
              </a:ext>
            </a:extLst>
          </p:cNvPr>
          <p:cNvSpPr/>
          <p:nvPr/>
        </p:nvSpPr>
        <p:spPr>
          <a:xfrm>
            <a:off x="3795026" y="951756"/>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B</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sp>
        <p:nvSpPr>
          <p:cNvPr id="741" name="Rounded Rectangle 740">
            <a:extLst>
              <a:ext uri="{FF2B5EF4-FFF2-40B4-BE49-F238E27FC236}">
                <a16:creationId xmlns:a16="http://schemas.microsoft.com/office/drawing/2014/main" id="{5DED2AE7-5C75-9759-74D8-AB85F81620A5}"/>
              </a:ext>
            </a:extLst>
          </p:cNvPr>
          <p:cNvSpPr/>
          <p:nvPr/>
        </p:nvSpPr>
        <p:spPr>
          <a:xfrm rot="5400000">
            <a:off x="5931818" y="1291699"/>
            <a:ext cx="2033335" cy="1478948"/>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2">
                  <a:lumMod val="75000"/>
                </a:schemeClr>
              </a:solidFill>
            </a:endParaRPr>
          </a:p>
        </p:txBody>
      </p:sp>
      <p:sp>
        <p:nvSpPr>
          <p:cNvPr id="742" name="Direct Access Storage 741">
            <a:extLst>
              <a:ext uri="{FF2B5EF4-FFF2-40B4-BE49-F238E27FC236}">
                <a16:creationId xmlns:a16="http://schemas.microsoft.com/office/drawing/2014/main" id="{A79CDB7D-97A7-DDC5-BEF5-30EF3218CC2E}"/>
              </a:ext>
            </a:extLst>
          </p:cNvPr>
          <p:cNvSpPr/>
          <p:nvPr/>
        </p:nvSpPr>
        <p:spPr>
          <a:xfrm rot="5400000">
            <a:off x="6117767" y="156313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3" name="Direct Access Storage 742">
            <a:extLst>
              <a:ext uri="{FF2B5EF4-FFF2-40B4-BE49-F238E27FC236}">
                <a16:creationId xmlns:a16="http://schemas.microsoft.com/office/drawing/2014/main" id="{51A341C7-39F3-C391-11A4-675D16C58695}"/>
              </a:ext>
            </a:extLst>
          </p:cNvPr>
          <p:cNvSpPr/>
          <p:nvPr/>
        </p:nvSpPr>
        <p:spPr>
          <a:xfrm rot="5400000">
            <a:off x="6551389" y="1563130"/>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4" name="Direct Access Storage 743">
            <a:extLst>
              <a:ext uri="{FF2B5EF4-FFF2-40B4-BE49-F238E27FC236}">
                <a16:creationId xmlns:a16="http://schemas.microsoft.com/office/drawing/2014/main" id="{BD0F54D7-6758-3ACC-E9E9-B1A365CF06B1}"/>
              </a:ext>
            </a:extLst>
          </p:cNvPr>
          <p:cNvSpPr/>
          <p:nvPr/>
        </p:nvSpPr>
        <p:spPr>
          <a:xfrm rot="5400000">
            <a:off x="7000254" y="1569658"/>
            <a:ext cx="776724" cy="297300"/>
          </a:xfrm>
          <a:prstGeom prst="flowChartMagneticDrum">
            <a:avLst/>
          </a:prstGeom>
          <a:solidFill>
            <a:schemeClr val="tx2">
              <a:lumMod val="8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75000"/>
                  </a:schemeClr>
                </a:solidFill>
                <a:effectLst/>
                <a:ea typeface="Aptos" panose="020B0004020202020204" pitchFamily="34" charset="0"/>
                <a:cs typeface="Arial" panose="020B0604020202020204" pitchFamily="34" charset="0"/>
              </a:rPr>
              <a:t> </a:t>
            </a:r>
            <a:endParaRPr lang="en-JP" sz="1200">
              <a:solidFill>
                <a:schemeClr val="tx2">
                  <a:lumMod val="75000"/>
                </a:schemeClr>
              </a:solidFill>
              <a:effectLst/>
              <a:ea typeface="Aptos" panose="020B0004020202020204" pitchFamily="34" charset="0"/>
              <a:cs typeface="Arial" panose="020B0604020202020204" pitchFamily="34" charset="0"/>
            </a:endParaRPr>
          </a:p>
        </p:txBody>
      </p:sp>
      <p:sp>
        <p:nvSpPr>
          <p:cNvPr id="745" name="Direct Access Storage 744">
            <a:extLst>
              <a:ext uri="{FF2B5EF4-FFF2-40B4-BE49-F238E27FC236}">
                <a16:creationId xmlns:a16="http://schemas.microsoft.com/office/drawing/2014/main" id="{B0D78147-8C07-B279-4180-B88941BD0420}"/>
              </a:ext>
            </a:extLst>
          </p:cNvPr>
          <p:cNvSpPr/>
          <p:nvPr/>
        </p:nvSpPr>
        <p:spPr>
          <a:xfrm rot="5400000">
            <a:off x="6117767" y="2495225"/>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6" name="Direct Access Storage 745">
            <a:extLst>
              <a:ext uri="{FF2B5EF4-FFF2-40B4-BE49-F238E27FC236}">
                <a16:creationId xmlns:a16="http://schemas.microsoft.com/office/drawing/2014/main" id="{A107DABB-00CA-BF4C-D969-6F49DAFDD812}"/>
              </a:ext>
            </a:extLst>
          </p:cNvPr>
          <p:cNvSpPr/>
          <p:nvPr/>
        </p:nvSpPr>
        <p:spPr>
          <a:xfrm rot="5400000">
            <a:off x="6576623" y="2471017"/>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7" name="Direct Access Storage 746">
            <a:extLst>
              <a:ext uri="{FF2B5EF4-FFF2-40B4-BE49-F238E27FC236}">
                <a16:creationId xmlns:a16="http://schemas.microsoft.com/office/drawing/2014/main" id="{0F430954-2855-0515-CC51-6663A6DB7BC1}"/>
              </a:ext>
            </a:extLst>
          </p:cNvPr>
          <p:cNvSpPr/>
          <p:nvPr/>
        </p:nvSpPr>
        <p:spPr>
          <a:xfrm rot="5400000">
            <a:off x="7007767" y="2483178"/>
            <a:ext cx="776724" cy="297300"/>
          </a:xfrm>
          <a:prstGeom prst="flowChartMagneticDrum">
            <a:avLst/>
          </a:prstGeom>
          <a:solidFill>
            <a:schemeClr val="bg2">
              <a:lumMod val="60000"/>
              <a:lumOff val="40000"/>
              <a:alpha val="2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800">
                <a:solidFill>
                  <a:schemeClr val="tx2">
                    <a:lumMod val="50000"/>
                  </a:schemeClr>
                </a:solidFill>
                <a:effectLst/>
                <a:ea typeface="Aptos" panose="020B0004020202020204" pitchFamily="34" charset="0"/>
                <a:cs typeface="Arial" panose="020B0604020202020204" pitchFamily="34" charset="0"/>
              </a:rPr>
              <a:t> </a:t>
            </a:r>
            <a:endParaRPr lang="en-JP" sz="1200">
              <a:solidFill>
                <a:schemeClr val="tx2">
                  <a:lumMod val="50000"/>
                </a:schemeClr>
              </a:solidFill>
              <a:effectLst/>
              <a:ea typeface="Aptos" panose="020B0004020202020204" pitchFamily="34" charset="0"/>
              <a:cs typeface="Arial" panose="020B0604020202020204" pitchFamily="34" charset="0"/>
            </a:endParaRPr>
          </a:p>
        </p:txBody>
      </p:sp>
      <p:sp>
        <p:nvSpPr>
          <p:cNvPr id="748" name="AutoShape 569">
            <a:extLst>
              <a:ext uri="{FF2B5EF4-FFF2-40B4-BE49-F238E27FC236}">
                <a16:creationId xmlns:a16="http://schemas.microsoft.com/office/drawing/2014/main" id="{5D9FD75E-41D4-A5A3-9D25-EE78A9CB16BB}"/>
              </a:ext>
            </a:extLst>
          </p:cNvPr>
          <p:cNvSpPr>
            <a:spLocks noChangeArrowheads="1"/>
          </p:cNvSpPr>
          <p:nvPr/>
        </p:nvSpPr>
        <p:spPr bwMode="auto">
          <a:xfrm rot="5400000">
            <a:off x="6154903" y="1456759"/>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1</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49" name="AutoShape 569">
            <a:extLst>
              <a:ext uri="{FF2B5EF4-FFF2-40B4-BE49-F238E27FC236}">
                <a16:creationId xmlns:a16="http://schemas.microsoft.com/office/drawing/2014/main" id="{B93BD417-12BD-2212-9CAC-C499DA209193}"/>
              </a:ext>
            </a:extLst>
          </p:cNvPr>
          <p:cNvSpPr>
            <a:spLocks noChangeArrowheads="1"/>
          </p:cNvSpPr>
          <p:nvPr/>
        </p:nvSpPr>
        <p:spPr bwMode="auto">
          <a:xfrm rot="5400000">
            <a:off x="6591278" y="1471893"/>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2</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0" name="AutoShape 569">
            <a:extLst>
              <a:ext uri="{FF2B5EF4-FFF2-40B4-BE49-F238E27FC236}">
                <a16:creationId xmlns:a16="http://schemas.microsoft.com/office/drawing/2014/main" id="{8D1B2747-BBA8-2739-789E-708567C0AE90}"/>
              </a:ext>
            </a:extLst>
          </p:cNvPr>
          <p:cNvSpPr>
            <a:spLocks noChangeArrowheads="1"/>
          </p:cNvSpPr>
          <p:nvPr/>
        </p:nvSpPr>
        <p:spPr bwMode="auto">
          <a:xfrm rot="5400000">
            <a:off x="7052870" y="148499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Aptos" panose="020B0004020202020204" pitchFamily="34" charset="0"/>
                <a:cs typeface="Arial" panose="020B0604020202020204" pitchFamily="34" charset="0"/>
              </a:rPr>
              <a:t>Bag 3</a:t>
            </a:r>
            <a:endParaRPr kumimoji="0" lang="fr-FR" altLang="en-JP" sz="1800" b="0" i="0" u="none" strike="noStrike" cap="none" normalizeH="0" baseline="0">
              <a:ln>
                <a:noFill/>
              </a:ln>
              <a:solidFill>
                <a:schemeClr val="tx1"/>
              </a:solidFill>
              <a:effectLst/>
              <a:latin typeface="Actor" panose="020B0503050000020004" pitchFamily="34" charset="77"/>
            </a:endParaRPr>
          </a:p>
        </p:txBody>
      </p:sp>
      <p:sp>
        <p:nvSpPr>
          <p:cNvPr id="751" name="AutoShape 569">
            <a:extLst>
              <a:ext uri="{FF2B5EF4-FFF2-40B4-BE49-F238E27FC236}">
                <a16:creationId xmlns:a16="http://schemas.microsoft.com/office/drawing/2014/main" id="{ADF3550A-BD5D-57CA-7BB0-E5D093D88D41}"/>
              </a:ext>
            </a:extLst>
          </p:cNvPr>
          <p:cNvSpPr>
            <a:spLocks noChangeArrowheads="1"/>
          </p:cNvSpPr>
          <p:nvPr/>
        </p:nvSpPr>
        <p:spPr bwMode="auto">
          <a:xfrm rot="5400000">
            <a:off x="6173035" y="2356947"/>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1</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2" name="AutoShape 569">
            <a:extLst>
              <a:ext uri="{FF2B5EF4-FFF2-40B4-BE49-F238E27FC236}">
                <a16:creationId xmlns:a16="http://schemas.microsoft.com/office/drawing/2014/main" id="{3E0D8B26-D533-D532-4415-390F18BC62B5}"/>
              </a:ext>
            </a:extLst>
          </p:cNvPr>
          <p:cNvSpPr>
            <a:spLocks noChangeArrowheads="1"/>
          </p:cNvSpPr>
          <p:nvPr/>
        </p:nvSpPr>
        <p:spPr bwMode="auto">
          <a:xfrm rot="5400000">
            <a:off x="6636297" y="2328681"/>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a:t>
            </a:r>
            <a:r>
              <a:rPr lang="fr-FR" altLang="en-JP" sz="1200">
                <a:solidFill>
                  <a:schemeClr val="tx2">
                    <a:lumMod val="50000"/>
                  </a:schemeClr>
                </a:solidFill>
                <a:latin typeface="Actor" panose="020B0503050000020004" pitchFamily="34" charset="77"/>
                <a:ea typeface="Aptos" panose="020B0004020202020204" pitchFamily="34" charset="0"/>
                <a:cs typeface="Arial" panose="020B0604020202020204" pitchFamily="34" charset="0"/>
              </a:rPr>
              <a:t>2</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3" name="AutoShape 569">
            <a:extLst>
              <a:ext uri="{FF2B5EF4-FFF2-40B4-BE49-F238E27FC236}">
                <a16:creationId xmlns:a16="http://schemas.microsoft.com/office/drawing/2014/main" id="{58FB7F3E-BA78-208E-0BD1-129DB8E0F3D6}"/>
              </a:ext>
            </a:extLst>
          </p:cNvPr>
          <p:cNvSpPr>
            <a:spLocks noChangeArrowheads="1"/>
          </p:cNvSpPr>
          <p:nvPr/>
        </p:nvSpPr>
        <p:spPr bwMode="auto">
          <a:xfrm rot="5400000">
            <a:off x="7083736" y="2344322"/>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2">
                    <a:lumMod val="50000"/>
                  </a:schemeClr>
                </a:solidFill>
                <a:effectLst/>
                <a:latin typeface="Actor" panose="020B0503050000020004" pitchFamily="34" charset="77"/>
                <a:ea typeface="Aptos" panose="020B0004020202020204" pitchFamily="34" charset="0"/>
                <a:cs typeface="Arial" panose="020B0604020202020204" pitchFamily="34" charset="0"/>
              </a:rPr>
              <a:t>Copy 3</a:t>
            </a:r>
            <a:endParaRPr kumimoji="0" lang="fr-FR" altLang="en-JP" sz="1800" b="0" i="0" u="none" strike="noStrike" cap="none" normalizeH="0" baseline="0">
              <a:ln>
                <a:noFill/>
              </a:ln>
              <a:solidFill>
                <a:schemeClr val="tx2">
                  <a:lumMod val="50000"/>
                </a:schemeClr>
              </a:solidFill>
              <a:effectLst/>
              <a:latin typeface="Actor" panose="020B0503050000020004" pitchFamily="34" charset="77"/>
            </a:endParaRPr>
          </a:p>
        </p:txBody>
      </p:sp>
      <p:sp>
        <p:nvSpPr>
          <p:cNvPr id="754" name="Rounded Rectangle 753">
            <a:extLst>
              <a:ext uri="{FF2B5EF4-FFF2-40B4-BE49-F238E27FC236}">
                <a16:creationId xmlns:a16="http://schemas.microsoft.com/office/drawing/2014/main" id="{2EE47652-05FA-182E-3492-940F89202AAB}"/>
              </a:ext>
            </a:extLst>
          </p:cNvPr>
          <p:cNvSpPr/>
          <p:nvPr/>
        </p:nvSpPr>
        <p:spPr>
          <a:xfrm>
            <a:off x="6211179" y="952902"/>
            <a:ext cx="1383030" cy="3962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a:solidFill>
                  <a:schemeClr val="bg2"/>
                </a:solidFill>
                <a:effectLst/>
                <a:latin typeface="Actor" panose="020B0503050000020004" pitchFamily="34" charset="77"/>
                <a:ea typeface="Aptos" panose="020B0004020202020204" pitchFamily="34" charset="0"/>
                <a:cs typeface="Arial" panose="020B0604020202020204" pitchFamily="34" charset="0"/>
              </a:rPr>
              <a:t>Model C</a:t>
            </a:r>
            <a:endParaRPr lang="en-JP" sz="1200">
              <a:solidFill>
                <a:schemeClr val="bg2"/>
              </a:solidFill>
              <a:effectLst/>
              <a:latin typeface="Actor" panose="020B0503050000020004" pitchFamily="34" charset="77"/>
              <a:ea typeface="Aptos" panose="020B0004020202020204" pitchFamily="34" charset="0"/>
              <a:cs typeface="Arial" panose="020B0604020202020204" pitchFamily="34" charset="0"/>
            </a:endParaRPr>
          </a:p>
        </p:txBody>
      </p:sp>
      <p:cxnSp>
        <p:nvCxnSpPr>
          <p:cNvPr id="755" name="Connecteur droit 186">
            <a:extLst>
              <a:ext uri="{FF2B5EF4-FFF2-40B4-BE49-F238E27FC236}">
                <a16:creationId xmlns:a16="http://schemas.microsoft.com/office/drawing/2014/main" id="{BD45B080-086D-0D01-3011-F08931239296}"/>
              </a:ext>
            </a:extLst>
          </p:cNvPr>
          <p:cNvCxnSpPr>
            <a:cxnSpLocks/>
          </p:cNvCxnSpPr>
          <p:nvPr/>
        </p:nvCxnSpPr>
        <p:spPr>
          <a:xfrm>
            <a:off x="2099704" y="809069"/>
            <a:ext cx="4900472" cy="44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6" name="Connecteur droit avec flèche 188">
            <a:extLst>
              <a:ext uri="{FF2B5EF4-FFF2-40B4-BE49-F238E27FC236}">
                <a16:creationId xmlns:a16="http://schemas.microsoft.com/office/drawing/2014/main" id="{544BA40A-A581-025B-D834-D843B46E0DC4}"/>
              </a:ext>
            </a:extLst>
          </p:cNvPr>
          <p:cNvCxnSpPr>
            <a:cxnSpLocks/>
          </p:cNvCxnSpPr>
          <p:nvPr/>
        </p:nvCxnSpPr>
        <p:spPr>
          <a:xfrm>
            <a:off x="4527917" y="605103"/>
            <a:ext cx="0" cy="42523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7" name="Connecteur droit avec flèche 188">
            <a:extLst>
              <a:ext uri="{FF2B5EF4-FFF2-40B4-BE49-F238E27FC236}">
                <a16:creationId xmlns:a16="http://schemas.microsoft.com/office/drawing/2014/main" id="{96839F94-2F5F-AA0B-5B6C-CE3A1BDCCEDC}"/>
              </a:ext>
            </a:extLst>
          </p:cNvPr>
          <p:cNvCxnSpPr>
            <a:cxnSpLocks/>
          </p:cNvCxnSpPr>
          <p:nvPr/>
        </p:nvCxnSpPr>
        <p:spPr>
          <a:xfrm>
            <a:off x="7000176" y="813476"/>
            <a:ext cx="4471" cy="213032"/>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8" name="Connecteur droit avec flèche 188">
            <a:extLst>
              <a:ext uri="{FF2B5EF4-FFF2-40B4-BE49-F238E27FC236}">
                <a16:creationId xmlns:a16="http://schemas.microsoft.com/office/drawing/2014/main" id="{9231FD64-75D3-2244-FEB5-D2FB677402C1}"/>
              </a:ext>
            </a:extLst>
          </p:cNvPr>
          <p:cNvCxnSpPr>
            <a:cxnSpLocks/>
          </p:cNvCxnSpPr>
          <p:nvPr/>
        </p:nvCxnSpPr>
        <p:spPr>
          <a:xfrm>
            <a:off x="2103041" y="809069"/>
            <a:ext cx="4471" cy="21303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62" name="Cylindre 135">
            <a:extLst>
              <a:ext uri="{FF2B5EF4-FFF2-40B4-BE49-F238E27FC236}">
                <a16:creationId xmlns:a16="http://schemas.microsoft.com/office/drawing/2014/main" id="{D5B15603-462C-319D-FF54-BC1D548CD8E5}"/>
              </a:ext>
            </a:extLst>
          </p:cNvPr>
          <p:cNvSpPr>
            <a:spLocks noChangeArrowheads="1"/>
          </p:cNvSpPr>
          <p:nvPr/>
        </p:nvSpPr>
        <p:spPr bwMode="auto">
          <a:xfrm>
            <a:off x="4158010" y="165298"/>
            <a:ext cx="720029" cy="385776"/>
          </a:xfrm>
          <a:prstGeom prst="can">
            <a:avLst>
              <a:gd name="adj" fmla="val 25000"/>
            </a:avLst>
          </a:prstGeom>
          <a:gradFill flip="none" rotWithShape="1">
            <a:gsLst>
              <a:gs pos="0">
                <a:schemeClr val="accent1">
                  <a:lumMod val="89000"/>
                </a:schemeClr>
              </a:gs>
              <a:gs pos="23000">
                <a:schemeClr val="accent1">
                  <a:lumMod val="89000"/>
                </a:schemeClr>
              </a:gs>
              <a:gs pos="69000">
                <a:srgbClr val="929292"/>
              </a:gs>
              <a:gs pos="97000">
                <a:srgbClr val="929292"/>
              </a:gs>
            </a:gsLst>
            <a:path path="circle">
              <a:fillToRect l="50000" t="50000" r="50000" b="5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a:t>
            </a: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Data Set</a:t>
            </a:r>
            <a:endParaRPr kumimoji="0" lang="fr-FR" altLang="en-JP" sz="900" b="0" i="0" u="none" strike="noStrike" cap="none" normalizeH="0" baseline="0">
              <a:ln>
                <a:noFill/>
              </a:ln>
              <a:solidFill>
                <a:schemeClr val="tx1"/>
              </a:solidFill>
              <a:effectLst/>
              <a:latin typeface="Actor" panose="020B0503050000020004" pitchFamily="34" charset="77"/>
            </a:endParaRPr>
          </a:p>
        </p:txBody>
      </p:sp>
      <p:sp>
        <p:nvSpPr>
          <p:cNvPr id="763" name="Oval 762">
            <a:extLst>
              <a:ext uri="{FF2B5EF4-FFF2-40B4-BE49-F238E27FC236}">
                <a16:creationId xmlns:a16="http://schemas.microsoft.com/office/drawing/2014/main" id="{E907B8CD-1147-7968-C086-E734F8CCF30F}"/>
              </a:ext>
            </a:extLst>
          </p:cNvPr>
          <p:cNvSpPr/>
          <p:nvPr/>
        </p:nvSpPr>
        <p:spPr>
          <a:xfrm>
            <a:off x="874748" y="141936"/>
            <a:ext cx="790111" cy="771753"/>
          </a:xfrm>
          <a:prstGeom prst="ellipse">
            <a:avLst/>
          </a:prstGeom>
          <a:solidFill>
            <a:schemeClr val="accent1">
              <a:alpha val="2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4" name="Rounded Rectangle 763">
            <a:extLst>
              <a:ext uri="{FF2B5EF4-FFF2-40B4-BE49-F238E27FC236}">
                <a16:creationId xmlns:a16="http://schemas.microsoft.com/office/drawing/2014/main" id="{A9971800-37A1-DEB7-BA9B-42B27D705429}"/>
              </a:ext>
            </a:extLst>
          </p:cNvPr>
          <p:cNvSpPr/>
          <p:nvPr/>
        </p:nvSpPr>
        <p:spPr>
          <a:xfrm>
            <a:off x="708469" y="227889"/>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50" b="1" dirty="0">
                <a:solidFill>
                  <a:schemeClr val="bg1">
                    <a:lumMod val="49000"/>
                  </a:schemeClr>
                </a:solidFill>
                <a:effectLst/>
                <a:latin typeface="Actor"/>
                <a:ea typeface="Aptos" panose="020B0004020202020204" pitchFamily="34" charset="0"/>
                <a:cs typeface="Arial"/>
              </a:rPr>
              <a:t>Preprocessing Unit</a:t>
            </a:r>
            <a:endParaRPr lang="fr-FR" sz="950" dirty="0">
              <a:solidFill>
                <a:schemeClr val="bg1">
                  <a:lumMod val="49000"/>
                </a:schemeClr>
              </a:solidFill>
              <a:effectLst/>
              <a:latin typeface="Actor"/>
              <a:ea typeface="Aptos" panose="020B0004020202020204" pitchFamily="34" charset="0"/>
              <a:cs typeface="Arial"/>
            </a:endParaRPr>
          </a:p>
        </p:txBody>
      </p:sp>
      <p:cxnSp>
        <p:nvCxnSpPr>
          <p:cNvPr id="776" name="Straight Arrow Connector 775">
            <a:extLst>
              <a:ext uri="{FF2B5EF4-FFF2-40B4-BE49-F238E27FC236}">
                <a16:creationId xmlns:a16="http://schemas.microsoft.com/office/drawing/2014/main" id="{B2B2C84A-3486-E04B-231C-A5B72E216AD1}"/>
              </a:ext>
            </a:extLst>
          </p:cNvPr>
          <p:cNvCxnSpPr>
            <a:cxnSpLocks/>
          </p:cNvCxnSpPr>
          <p:nvPr/>
        </p:nvCxnSpPr>
        <p:spPr>
          <a:xfrm>
            <a:off x="1663329" y="443457"/>
            <a:ext cx="2486326"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83" name="Cylindre 135">
            <a:extLst>
              <a:ext uri="{FF2B5EF4-FFF2-40B4-BE49-F238E27FC236}">
                <a16:creationId xmlns:a16="http://schemas.microsoft.com/office/drawing/2014/main" id="{6BC79E00-A0E5-7B82-620F-29D576F7AF1F}"/>
              </a:ext>
            </a:extLst>
          </p:cNvPr>
          <p:cNvSpPr>
            <a:spLocks noChangeArrowheads="1"/>
          </p:cNvSpPr>
          <p:nvPr/>
        </p:nvSpPr>
        <p:spPr bwMode="auto">
          <a:xfrm>
            <a:off x="7270998" y="464194"/>
            <a:ext cx="646422" cy="324393"/>
          </a:xfrm>
          <a:prstGeom prst="can">
            <a:avLst>
              <a:gd name="adj" fmla="val 25000"/>
            </a:avLst>
          </a:prstGeom>
          <a:gradFill flip="none" rotWithShape="1">
            <a:gsLst>
              <a:gs pos="0">
                <a:srgbClr val="7030A0">
                  <a:alpha val="50587"/>
                </a:srgbClr>
              </a:gs>
              <a:gs pos="66000">
                <a:schemeClr val="accent1">
                  <a:lumMod val="97000"/>
                  <a:lumOff val="3000"/>
                </a:schemeClr>
              </a:gs>
              <a:gs pos="100000">
                <a:schemeClr val="accent1">
                  <a:lumMod val="60000"/>
                  <a:lumOff val="40000"/>
                </a:schemeClr>
              </a:gs>
            </a:gsLst>
            <a:lin ang="16200000" scaled="1"/>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a:ln>
                  <a:noFill/>
                </a:ln>
                <a:solidFill>
                  <a:schemeClr val="tx1"/>
                </a:solidFill>
                <a:effectLst/>
                <a:latin typeface="Actor"/>
                <a:ea typeface="Calibri"/>
              </a:rPr>
              <a:t>Valid set</a:t>
            </a:r>
          </a:p>
        </p:txBody>
      </p:sp>
      <p:cxnSp>
        <p:nvCxnSpPr>
          <p:cNvPr id="788" name="Straight Arrow Connector 787">
            <a:extLst>
              <a:ext uri="{FF2B5EF4-FFF2-40B4-BE49-F238E27FC236}">
                <a16:creationId xmlns:a16="http://schemas.microsoft.com/office/drawing/2014/main" id="{CCCA91F7-A09F-1988-4DB8-B72FE56ADC26}"/>
              </a:ext>
            </a:extLst>
          </p:cNvPr>
          <p:cNvCxnSpPr>
            <a:cxnSpLocks/>
          </p:cNvCxnSpPr>
          <p:nvPr/>
        </p:nvCxnSpPr>
        <p:spPr>
          <a:xfrm>
            <a:off x="7788506" y="792346"/>
            <a:ext cx="0" cy="237269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0" name="Straight Arrow Connector 789">
            <a:extLst>
              <a:ext uri="{FF2B5EF4-FFF2-40B4-BE49-F238E27FC236}">
                <a16:creationId xmlns:a16="http://schemas.microsoft.com/office/drawing/2014/main" id="{88A07721-859E-4462-15F8-0A903C6FDAA1}"/>
              </a:ext>
            </a:extLst>
          </p:cNvPr>
          <p:cNvCxnSpPr/>
          <p:nvPr/>
        </p:nvCxnSpPr>
        <p:spPr>
          <a:xfrm flipH="1">
            <a:off x="1820305" y="910354"/>
            <a:ext cx="5773904" cy="0"/>
          </a:xfrm>
          <a:prstGeom prst="straightConnector1">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2" name="Straight Arrow Connector 791">
            <a:extLst>
              <a:ext uri="{FF2B5EF4-FFF2-40B4-BE49-F238E27FC236}">
                <a16:creationId xmlns:a16="http://schemas.microsoft.com/office/drawing/2014/main" id="{281AABCE-BB8C-2250-0252-2AFAADE0AB5C}"/>
              </a:ext>
            </a:extLst>
          </p:cNvPr>
          <p:cNvCxnSpPr/>
          <p:nvPr/>
        </p:nvCxnSpPr>
        <p:spPr>
          <a:xfrm>
            <a:off x="1820305" y="919992"/>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3" name="Straight Arrow Connector 792">
            <a:extLst>
              <a:ext uri="{FF2B5EF4-FFF2-40B4-BE49-F238E27FC236}">
                <a16:creationId xmlns:a16="http://schemas.microsoft.com/office/drawing/2014/main" id="{D34FADBB-EDB3-C9F4-A8DE-305D775B7433}"/>
              </a:ext>
            </a:extLst>
          </p:cNvPr>
          <p:cNvCxnSpPr/>
          <p:nvPr/>
        </p:nvCxnSpPr>
        <p:spPr>
          <a:xfrm>
            <a:off x="4238626" y="902024"/>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4" name="Straight Arrow Connector 793">
            <a:extLst>
              <a:ext uri="{FF2B5EF4-FFF2-40B4-BE49-F238E27FC236}">
                <a16:creationId xmlns:a16="http://schemas.microsoft.com/office/drawing/2014/main" id="{F1F3BC1A-D66E-5365-FB9C-B881CE34424E}"/>
              </a:ext>
            </a:extLst>
          </p:cNvPr>
          <p:cNvCxnSpPr/>
          <p:nvPr/>
        </p:nvCxnSpPr>
        <p:spPr>
          <a:xfrm>
            <a:off x="6753997" y="900254"/>
            <a:ext cx="0" cy="1030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6" name="Straight Connector 795">
            <a:extLst>
              <a:ext uri="{FF2B5EF4-FFF2-40B4-BE49-F238E27FC236}">
                <a16:creationId xmlns:a16="http://schemas.microsoft.com/office/drawing/2014/main" id="{6113A2F6-5798-14AD-78EE-9F95EE4AA5E2}"/>
              </a:ext>
            </a:extLst>
          </p:cNvPr>
          <p:cNvCxnSpPr>
            <a:stCxn id="783" idx="3"/>
          </p:cNvCxnSpPr>
          <p:nvPr/>
        </p:nvCxnSpPr>
        <p:spPr>
          <a:xfrm>
            <a:off x="7594209" y="788587"/>
            <a:ext cx="0" cy="121767"/>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6" name="Straight Arrow Connector 815">
            <a:extLst>
              <a:ext uri="{FF2B5EF4-FFF2-40B4-BE49-F238E27FC236}">
                <a16:creationId xmlns:a16="http://schemas.microsoft.com/office/drawing/2014/main" id="{BD71AA89-00CE-8460-DA9D-A7AD6C208C3A}"/>
              </a:ext>
            </a:extLst>
          </p:cNvPr>
          <p:cNvCxnSpPr/>
          <p:nvPr/>
        </p:nvCxnSpPr>
        <p:spPr>
          <a:xfrm>
            <a:off x="5062471" y="3785039"/>
            <a:ext cx="2364165"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9" name="Straight Arrow Connector 818">
            <a:extLst>
              <a:ext uri="{FF2B5EF4-FFF2-40B4-BE49-F238E27FC236}">
                <a16:creationId xmlns:a16="http://schemas.microsoft.com/office/drawing/2014/main" id="{D8F1D241-9C47-D8AB-9CF3-E61244A8D303}"/>
              </a:ext>
            </a:extLst>
          </p:cNvPr>
          <p:cNvCxnSpPr>
            <a:cxnSpLocks/>
          </p:cNvCxnSpPr>
          <p:nvPr/>
        </p:nvCxnSpPr>
        <p:spPr>
          <a:xfrm>
            <a:off x="1250653" y="678602"/>
            <a:ext cx="2907357" cy="0"/>
          </a:xfrm>
          <a:prstGeom prst="straightConnector1">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082271-83D6-A56D-7FAF-B022466EE5D5}"/>
              </a:ext>
            </a:extLst>
          </p:cNvPr>
          <p:cNvCxnSpPr>
            <a:cxnSpLocks/>
          </p:cNvCxnSpPr>
          <p:nvPr/>
        </p:nvCxnSpPr>
        <p:spPr>
          <a:xfrm flipH="1">
            <a:off x="1250653" y="674831"/>
            <a:ext cx="151" cy="3110208"/>
          </a:xfrm>
          <a:prstGeom prst="line">
            <a:avLst/>
          </a:prstGeom>
          <a:ln w="19050"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0B491814-FB48-0A5C-78F3-645C3DB48AD8}"/>
              </a:ext>
            </a:extLst>
          </p:cNvPr>
          <p:cNvCxnSpPr>
            <a:cxnSpLocks/>
          </p:cNvCxnSpPr>
          <p:nvPr/>
        </p:nvCxnSpPr>
        <p:spPr>
          <a:xfrm>
            <a:off x="1258523" y="3785039"/>
            <a:ext cx="2907357" cy="0"/>
          </a:xfrm>
          <a:prstGeom prst="straightConnector1">
            <a:avLst/>
          </a:prstGeom>
          <a:ln w="19050">
            <a:solidFill>
              <a:srgbClr val="7030A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55DA087-C624-DC2E-0FA6-675347BBB84A}"/>
              </a:ext>
            </a:extLst>
          </p:cNvPr>
          <p:cNvCxnSpPr>
            <a:stCxn id="610" idx="3"/>
          </p:cNvCxnSpPr>
          <p:nvPr/>
        </p:nvCxnSpPr>
        <p:spPr>
          <a:xfrm flipH="1">
            <a:off x="2099704" y="3141369"/>
            <a:ext cx="14308" cy="76194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F3BD54-917A-1A9F-B91C-1AFA7F2D8F38}"/>
              </a:ext>
            </a:extLst>
          </p:cNvPr>
          <p:cNvCxnSpPr>
            <a:cxnSpLocks/>
            <a:stCxn id="727" idx="3"/>
          </p:cNvCxnSpPr>
          <p:nvPr/>
        </p:nvCxnSpPr>
        <p:spPr>
          <a:xfrm flipH="1">
            <a:off x="4527917" y="3276603"/>
            <a:ext cx="4416" cy="52959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lèche vers la droite 239">
            <a:extLst>
              <a:ext uri="{FF2B5EF4-FFF2-40B4-BE49-F238E27FC236}">
                <a16:creationId xmlns:a16="http://schemas.microsoft.com/office/drawing/2014/main" id="{59318B73-871A-10E6-7A38-5C9F76715B9A}"/>
              </a:ext>
            </a:extLst>
          </p:cNvPr>
          <p:cNvSpPr/>
          <p:nvPr/>
        </p:nvSpPr>
        <p:spPr>
          <a:xfrm>
            <a:off x="4878039" y="3315227"/>
            <a:ext cx="2042151" cy="45719"/>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18" name="Flèche vers la droite 240">
            <a:extLst>
              <a:ext uri="{FF2B5EF4-FFF2-40B4-BE49-F238E27FC236}">
                <a16:creationId xmlns:a16="http://schemas.microsoft.com/office/drawing/2014/main" id="{C5CB3A89-2794-3047-A2A0-91BA7148C0BB}"/>
              </a:ext>
            </a:extLst>
          </p:cNvPr>
          <p:cNvSpPr/>
          <p:nvPr/>
        </p:nvSpPr>
        <p:spPr>
          <a:xfrm>
            <a:off x="4878039" y="3536774"/>
            <a:ext cx="2042151" cy="45719"/>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19" name="Flèche vers la droite 241">
            <a:extLst>
              <a:ext uri="{FF2B5EF4-FFF2-40B4-BE49-F238E27FC236}">
                <a16:creationId xmlns:a16="http://schemas.microsoft.com/office/drawing/2014/main" id="{24B39903-6D60-68CD-8689-073E03CB6CFF}"/>
              </a:ext>
            </a:extLst>
          </p:cNvPr>
          <p:cNvSpPr/>
          <p:nvPr/>
        </p:nvSpPr>
        <p:spPr>
          <a:xfrm>
            <a:off x="2129160" y="3311187"/>
            <a:ext cx="2143670" cy="45719"/>
          </a:xfrm>
          <a:prstGeom prst="righ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0" name="Flèche vers la gauche 243">
            <a:extLst>
              <a:ext uri="{FF2B5EF4-FFF2-40B4-BE49-F238E27FC236}">
                <a16:creationId xmlns:a16="http://schemas.microsoft.com/office/drawing/2014/main" id="{802CE7CC-DAD1-75E2-22B6-22ACB83BC1C8}"/>
              </a:ext>
            </a:extLst>
          </p:cNvPr>
          <p:cNvSpPr/>
          <p:nvPr/>
        </p:nvSpPr>
        <p:spPr>
          <a:xfrm>
            <a:off x="2131701" y="3520981"/>
            <a:ext cx="2164787" cy="45719"/>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1" name="Flèche vers la gauche 244">
            <a:extLst>
              <a:ext uri="{FF2B5EF4-FFF2-40B4-BE49-F238E27FC236}">
                <a16:creationId xmlns:a16="http://schemas.microsoft.com/office/drawing/2014/main" id="{D04A1AE1-7CD3-8216-3E94-241CA17B9BB6}"/>
              </a:ext>
            </a:extLst>
          </p:cNvPr>
          <p:cNvSpPr/>
          <p:nvPr/>
        </p:nvSpPr>
        <p:spPr>
          <a:xfrm>
            <a:off x="2142430" y="3738433"/>
            <a:ext cx="2164787" cy="45719"/>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22" name="Flèche vers la gauche 245">
            <a:extLst>
              <a:ext uri="{FF2B5EF4-FFF2-40B4-BE49-F238E27FC236}">
                <a16:creationId xmlns:a16="http://schemas.microsoft.com/office/drawing/2014/main" id="{6D114E2F-BAC8-FACA-A600-284F55111550}"/>
              </a:ext>
            </a:extLst>
          </p:cNvPr>
          <p:cNvSpPr/>
          <p:nvPr/>
        </p:nvSpPr>
        <p:spPr>
          <a:xfrm>
            <a:off x="4859481" y="3746094"/>
            <a:ext cx="2038902" cy="45719"/>
          </a:xfrm>
          <a:prstGeom prst="leftArrow">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solidFill>
                <a:schemeClr val="bg2"/>
              </a:solidFill>
              <a:latin typeface="Actor" panose="020B0503050000020004" pitchFamily="34" charset="77"/>
            </a:endParaRPr>
          </a:p>
        </p:txBody>
      </p:sp>
      <p:sp>
        <p:nvSpPr>
          <p:cNvPr id="7" name="Cylindre 135">
            <a:extLst>
              <a:ext uri="{FF2B5EF4-FFF2-40B4-BE49-F238E27FC236}">
                <a16:creationId xmlns:a16="http://schemas.microsoft.com/office/drawing/2014/main" id="{CEA6C316-A718-DDA8-9B1A-4AFEA311C6DE}"/>
              </a:ext>
            </a:extLst>
          </p:cNvPr>
          <p:cNvSpPr>
            <a:spLocks noChangeArrowheads="1"/>
          </p:cNvSpPr>
          <p:nvPr/>
        </p:nvSpPr>
        <p:spPr bwMode="auto">
          <a:xfrm>
            <a:off x="4281294" y="567991"/>
            <a:ext cx="479837" cy="331171"/>
          </a:xfrm>
          <a:prstGeom prst="can">
            <a:avLst>
              <a:gd name="adj" fmla="val 25000"/>
            </a:avLst>
          </a:prstGeom>
          <a:gradFill flip="none" rotWithShape="1">
            <a:gsLst>
              <a:gs pos="0">
                <a:schemeClr val="accent1">
                  <a:lumMod val="40000"/>
                  <a:lumOff val="60000"/>
                </a:schemeClr>
              </a:gs>
              <a:gs pos="77000">
                <a:srgbClr val="5E5E5E"/>
              </a:gs>
              <a:gs pos="100000">
                <a:schemeClr val="tx1"/>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b="0" i="0" u="none" strike="noStrike" cap="none" normalizeH="0" baseline="0">
                <a:ln>
                  <a:noFill/>
                </a:ln>
                <a:solidFill>
                  <a:srgbClr val="0070C0"/>
                </a:solidFill>
                <a:effectLst/>
                <a:latin typeface="Actor" panose="020B0503050000020004" pitchFamily="34" charset="77"/>
                <a:ea typeface="Calibri" panose="020F0502020204030204" pitchFamily="34" charset="0"/>
                <a:cs typeface="Arial" panose="020B0604020202020204" pitchFamily="34" charset="0"/>
              </a:rPr>
              <a:t>Data2</a:t>
            </a:r>
            <a:endParaRPr kumimoji="0" lang="fr-FR" altLang="en-JP" sz="900" b="0" i="0" u="none" strike="noStrike" cap="none" normalizeH="0" baseline="0">
              <a:ln>
                <a:noFill/>
              </a:ln>
              <a:solidFill>
                <a:srgbClr val="0070C0"/>
              </a:solidFill>
              <a:effectLst/>
              <a:latin typeface="Actor" panose="020B0503050000020004" pitchFamily="34" charset="77"/>
            </a:endParaRPr>
          </a:p>
        </p:txBody>
      </p:sp>
      <p:sp>
        <p:nvSpPr>
          <p:cNvPr id="9" name="Cylindre 135">
            <a:extLst>
              <a:ext uri="{FF2B5EF4-FFF2-40B4-BE49-F238E27FC236}">
                <a16:creationId xmlns:a16="http://schemas.microsoft.com/office/drawing/2014/main" id="{40765B76-FD72-4B50-1993-5F1333D42179}"/>
              </a:ext>
            </a:extLst>
          </p:cNvPr>
          <p:cNvSpPr>
            <a:spLocks noChangeArrowheads="1"/>
          </p:cNvSpPr>
          <p:nvPr/>
        </p:nvSpPr>
        <p:spPr bwMode="auto">
          <a:xfrm>
            <a:off x="6751169" y="534392"/>
            <a:ext cx="479837" cy="331171"/>
          </a:xfrm>
          <a:prstGeom prst="can">
            <a:avLst>
              <a:gd name="adj" fmla="val 25000"/>
            </a:avLst>
          </a:prstGeom>
          <a:gradFill flip="none" rotWithShape="1">
            <a:gsLst>
              <a:gs pos="0">
                <a:schemeClr val="accent1">
                  <a:lumMod val="40000"/>
                  <a:lumOff val="60000"/>
                </a:schemeClr>
              </a:gs>
              <a:gs pos="77000">
                <a:srgbClr val="5E5E5E"/>
              </a:gs>
              <a:gs pos="100000">
                <a:schemeClr val="tx1"/>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lumMod val="76000"/>
                    <a:lumOff val="24000"/>
                  </a:schemeClr>
                </a:solidFill>
                <a:effectLst/>
                <a:latin typeface="Actor"/>
                <a:ea typeface="Calibri"/>
              </a:rPr>
              <a:t>Data3</a:t>
            </a:r>
          </a:p>
        </p:txBody>
      </p:sp>
      <p:sp>
        <p:nvSpPr>
          <p:cNvPr id="13" name="Cylindre 135">
            <a:extLst>
              <a:ext uri="{FF2B5EF4-FFF2-40B4-BE49-F238E27FC236}">
                <a16:creationId xmlns:a16="http://schemas.microsoft.com/office/drawing/2014/main" id="{6BCB674E-2C41-2768-58F0-76F828A1E795}"/>
              </a:ext>
            </a:extLst>
          </p:cNvPr>
          <p:cNvSpPr>
            <a:spLocks noChangeArrowheads="1"/>
          </p:cNvSpPr>
          <p:nvPr/>
        </p:nvSpPr>
        <p:spPr bwMode="auto">
          <a:xfrm>
            <a:off x="1866939" y="552671"/>
            <a:ext cx="479837" cy="331171"/>
          </a:xfrm>
          <a:prstGeom prst="can">
            <a:avLst>
              <a:gd name="adj" fmla="val 25000"/>
            </a:avLst>
          </a:prstGeom>
          <a:gradFill flip="none" rotWithShape="1">
            <a:gsLst>
              <a:gs pos="0">
                <a:schemeClr val="accent1">
                  <a:lumMod val="40000"/>
                  <a:lumOff val="60000"/>
                </a:schemeClr>
              </a:gs>
              <a:gs pos="77000">
                <a:srgbClr val="5E5E5E"/>
              </a:gs>
              <a:gs pos="100000">
                <a:schemeClr val="tx1"/>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b="0" i="0" u="none" strike="noStrike" cap="none" normalizeH="0" baseline="0">
                <a:ln>
                  <a:noFill/>
                </a:ln>
                <a:solidFill>
                  <a:schemeClr val="bg2"/>
                </a:solidFill>
                <a:effectLst/>
                <a:latin typeface="Actor" panose="020B0503050000020004" pitchFamily="34" charset="77"/>
                <a:ea typeface="Calibri" panose="020F0502020204030204" pitchFamily="34" charset="0"/>
                <a:cs typeface="Arial" panose="020B0604020202020204" pitchFamily="34" charset="0"/>
              </a:rPr>
              <a:t>Data1</a:t>
            </a:r>
            <a:endParaRPr kumimoji="0" lang="fr-FR" altLang="en-JP" sz="900" b="0" i="0" u="none" strike="noStrike" cap="none" normalizeH="0" baseline="0">
              <a:ln>
                <a:noFill/>
              </a:ln>
              <a:solidFill>
                <a:schemeClr val="bg2"/>
              </a:solidFill>
              <a:effectLst/>
              <a:latin typeface="Actor" panose="020B0503050000020004" pitchFamily="34" charset="77"/>
            </a:endParaRPr>
          </a:p>
        </p:txBody>
      </p:sp>
      <p:cxnSp>
        <p:nvCxnSpPr>
          <p:cNvPr id="16" name="Elbow Connector 15">
            <a:extLst>
              <a:ext uri="{FF2B5EF4-FFF2-40B4-BE49-F238E27FC236}">
                <a16:creationId xmlns:a16="http://schemas.microsoft.com/office/drawing/2014/main" id="{13114866-3E4B-912A-B1D0-6ECC9D97AD7E}"/>
              </a:ext>
            </a:extLst>
          </p:cNvPr>
          <p:cNvCxnSpPr>
            <a:endCxn id="740" idx="1"/>
          </p:cNvCxnSpPr>
          <p:nvPr/>
        </p:nvCxnSpPr>
        <p:spPr>
          <a:xfrm>
            <a:off x="2301838" y="892160"/>
            <a:ext cx="1493188" cy="257716"/>
          </a:xfrm>
          <a:prstGeom prst="bentConnector3">
            <a:avLst/>
          </a:prstGeom>
          <a:ln w="19050" cap="flat" cmpd="sng" algn="ctr">
            <a:solidFill>
              <a:schemeClr val="bg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6" name="Elbow Connector 25">
            <a:extLst>
              <a:ext uri="{FF2B5EF4-FFF2-40B4-BE49-F238E27FC236}">
                <a16:creationId xmlns:a16="http://schemas.microsoft.com/office/drawing/2014/main" id="{D2FBB4F8-EBA1-81D7-7302-51D04EE04EA2}"/>
              </a:ext>
            </a:extLst>
          </p:cNvPr>
          <p:cNvCxnSpPr/>
          <p:nvPr/>
        </p:nvCxnSpPr>
        <p:spPr>
          <a:xfrm>
            <a:off x="2346776" y="845417"/>
            <a:ext cx="1446083" cy="447477"/>
          </a:xfrm>
          <a:prstGeom prst="bentConnector3">
            <a:avLst/>
          </a:prstGeom>
          <a:ln w="19050"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2A5443C8-720A-8E88-DFC6-81BC46AA6288}"/>
              </a:ext>
            </a:extLst>
          </p:cNvPr>
          <p:cNvCxnSpPr>
            <a:cxnSpLocks/>
          </p:cNvCxnSpPr>
          <p:nvPr/>
        </p:nvCxnSpPr>
        <p:spPr>
          <a:xfrm flipV="1">
            <a:off x="5285856" y="1290610"/>
            <a:ext cx="930536" cy="5400"/>
          </a:xfrm>
          <a:prstGeom prst="straightConnector1">
            <a:avLst/>
          </a:prstGeom>
          <a:ln w="19050" cap="flat" cmpd="sng" algn="ctr">
            <a:solidFill>
              <a:schemeClr val="bg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3BA0FF9B-7594-19AB-70FB-9B661D4362DB}"/>
              </a:ext>
            </a:extLst>
          </p:cNvPr>
          <p:cNvCxnSpPr/>
          <p:nvPr/>
        </p:nvCxnSpPr>
        <p:spPr>
          <a:xfrm>
            <a:off x="5206851" y="1088063"/>
            <a:ext cx="1037702" cy="0"/>
          </a:xfrm>
          <a:prstGeom prst="straightConnector1">
            <a:avLst/>
          </a:prstGeom>
          <a:ln w="19050" cap="flat" cmpd="sng" algn="ctr">
            <a:solidFill>
              <a:srgbClr val="0070C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36C19254-8498-AE21-D604-7B5B826E794C}"/>
              </a:ext>
            </a:extLst>
          </p:cNvPr>
          <p:cNvCxnSpPr/>
          <p:nvPr/>
        </p:nvCxnSpPr>
        <p:spPr>
          <a:xfrm>
            <a:off x="2780920" y="1069155"/>
            <a:ext cx="1037702" cy="0"/>
          </a:xfrm>
          <a:prstGeom prst="straightConnector1">
            <a:avLst/>
          </a:prstGeom>
          <a:ln w="19050" cap="flat" cmpd="sng" algn="ctr">
            <a:solidFill>
              <a:srgbClr val="0070C0"/>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E0049207-435B-0AFF-0D8B-A22EE33AD93A}"/>
              </a:ext>
            </a:extLst>
          </p:cNvPr>
          <p:cNvCxnSpPr/>
          <p:nvPr/>
        </p:nvCxnSpPr>
        <p:spPr>
          <a:xfrm flipH="1">
            <a:off x="5271807" y="1226851"/>
            <a:ext cx="923155" cy="0"/>
          </a:xfrm>
          <a:prstGeom prst="straightConnector1">
            <a:avLst/>
          </a:prstGeom>
          <a:ln w="19050" cap="flat" cmpd="sng" algn="ctr">
            <a:solidFill>
              <a:schemeClr val="tx1">
                <a:lumMod val="75000"/>
                <a:lumOff val="25000"/>
              </a:schemeClr>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B04F8C7C-A6F2-9335-D4D3-0ECA7F1AB8F9}"/>
              </a:ext>
            </a:extLst>
          </p:cNvPr>
          <p:cNvCxnSpPr/>
          <p:nvPr/>
        </p:nvCxnSpPr>
        <p:spPr>
          <a:xfrm flipH="1">
            <a:off x="2853486" y="1229739"/>
            <a:ext cx="923155" cy="0"/>
          </a:xfrm>
          <a:prstGeom prst="straightConnector1">
            <a:avLst/>
          </a:prstGeom>
          <a:ln w="19050" cap="flat" cmpd="sng" algn="ctr">
            <a:solidFill>
              <a:schemeClr val="tx1">
                <a:lumMod val="75000"/>
                <a:lumOff val="25000"/>
              </a:schemeClr>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126B6FF3-0BBC-084B-95D4-0CFA224E523C}"/>
              </a:ext>
            </a:extLst>
          </p:cNvPr>
          <p:cNvCxnSpPr>
            <a:cxnSpLocks/>
          </p:cNvCxnSpPr>
          <p:nvPr/>
        </p:nvCxnSpPr>
        <p:spPr>
          <a:xfrm>
            <a:off x="4296488" y="559999"/>
            <a:ext cx="2486326"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FE0D2F-5B14-9489-0F3E-DA903FB3014B}"/>
              </a:ext>
            </a:extLst>
          </p:cNvPr>
          <p:cNvCxnSpPr>
            <a:cxnSpLocks/>
          </p:cNvCxnSpPr>
          <p:nvPr/>
        </p:nvCxnSpPr>
        <p:spPr>
          <a:xfrm>
            <a:off x="2351888" y="560633"/>
            <a:ext cx="2486326" cy="0"/>
          </a:xfrm>
          <a:prstGeom prst="straightConnector1">
            <a:avLst/>
          </a:prstGeom>
          <a:ln>
            <a:solidFill>
              <a:schemeClr val="bg1">
                <a:lumMod val="5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an 2">
            <a:extLst>
              <a:ext uri="{FF2B5EF4-FFF2-40B4-BE49-F238E27FC236}">
                <a16:creationId xmlns:a16="http://schemas.microsoft.com/office/drawing/2014/main" id="{E1325C93-5395-EEBC-1790-91C3EBCCA1D8}"/>
              </a:ext>
            </a:extLst>
          </p:cNvPr>
          <p:cNvSpPr/>
          <p:nvPr/>
        </p:nvSpPr>
        <p:spPr>
          <a:xfrm>
            <a:off x="1105455" y="3016592"/>
            <a:ext cx="302531" cy="577066"/>
          </a:xfrm>
          <a:prstGeom prst="can">
            <a:avLst/>
          </a:prstGeom>
          <a:solidFill>
            <a:srgbClr val="21212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AutoShape 569">
            <a:extLst>
              <a:ext uri="{FF2B5EF4-FFF2-40B4-BE49-F238E27FC236}">
                <a16:creationId xmlns:a16="http://schemas.microsoft.com/office/drawing/2014/main" id="{A61E71F0-2E4E-FEC3-ACAD-9EE98A47C7D1}"/>
              </a:ext>
            </a:extLst>
          </p:cNvPr>
          <p:cNvSpPr>
            <a:spLocks noChangeArrowheads="1"/>
          </p:cNvSpPr>
          <p:nvPr/>
        </p:nvSpPr>
        <p:spPr bwMode="auto">
          <a:xfrm rot="5400000">
            <a:off x="914698" y="3154746"/>
            <a:ext cx="685800" cy="360362"/>
          </a:xfrm>
          <a:prstGeom prst="roundRect">
            <a:avLst>
              <a:gd name="adj" fmla="val 16667"/>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rgbClr val="DCDCDC"/>
                </a:solidFill>
                <a:effectLst/>
                <a:latin typeface="Actor" panose="020B0503050000020004" pitchFamily="34" charset="77"/>
                <a:ea typeface="Aptos" panose="020B0004020202020204" pitchFamily="34" charset="0"/>
                <a:cs typeface="Arial" panose="020B0604020202020204" pitchFamily="34" charset="0"/>
              </a:rPr>
              <a:t>FP/FN</a:t>
            </a:r>
            <a:endParaRPr kumimoji="0" lang="fr-FR" altLang="en-JP" sz="1800" b="0" i="0" u="none" strike="noStrike" cap="none" normalizeH="0" baseline="0">
              <a:ln>
                <a:noFill/>
              </a:ln>
              <a:solidFill>
                <a:srgbClr val="DCDCDC"/>
              </a:solidFill>
              <a:effectLst/>
              <a:latin typeface="Actor" panose="020B0503050000020004" pitchFamily="34" charset="77"/>
            </a:endParaRPr>
          </a:p>
        </p:txBody>
      </p:sp>
      <p:sp>
        <p:nvSpPr>
          <p:cNvPr id="2" name="Rectangle 1">
            <a:extLst>
              <a:ext uri="{FF2B5EF4-FFF2-40B4-BE49-F238E27FC236}">
                <a16:creationId xmlns:a16="http://schemas.microsoft.com/office/drawing/2014/main" id="{30D79420-4126-34CC-7262-9BDE7A432931}"/>
              </a:ext>
            </a:extLst>
          </p:cNvPr>
          <p:cNvSpPr/>
          <p:nvPr/>
        </p:nvSpPr>
        <p:spPr>
          <a:xfrm>
            <a:off x="103606" y="1190631"/>
            <a:ext cx="1478947" cy="1333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buClr>
                <a:schemeClr val="tx2"/>
              </a:buClr>
            </a:pPr>
            <a:r>
              <a:rPr lang="en-JP" sz="800" b="1">
                <a:solidFill>
                  <a:schemeClr val="tx1"/>
                </a:solidFill>
                <a:latin typeface="Jura"/>
                <a:ea typeface="Jura"/>
              </a:rPr>
              <a:t>Update conditions</a:t>
            </a:r>
            <a:endParaRPr lang="fr-FR">
              <a:solidFill>
                <a:schemeClr val="tx1"/>
              </a:solidFill>
              <a:latin typeface="Jura"/>
              <a:ea typeface="Jura"/>
              <a:cs typeface="Arial"/>
            </a:endParaRPr>
          </a:p>
          <a:p>
            <a:pPr>
              <a:lnSpc>
                <a:spcPct val="150000"/>
              </a:lnSpc>
              <a:buClr>
                <a:schemeClr val="tx2"/>
              </a:buClr>
            </a:pPr>
            <a:r>
              <a:rPr lang="en-JP" sz="800" b="1">
                <a:solidFill>
                  <a:schemeClr val="tx1"/>
                </a:solidFill>
                <a:latin typeface="Jura"/>
                <a:ea typeface="Jura"/>
              </a:rPr>
              <a:t>Fault tolerance</a:t>
            </a:r>
          </a:p>
          <a:p>
            <a:pPr>
              <a:lnSpc>
                <a:spcPct val="150000"/>
              </a:lnSpc>
              <a:buClr>
                <a:schemeClr val="tx2"/>
              </a:buClr>
            </a:pPr>
            <a:r>
              <a:rPr lang="en-JP" sz="800" b="1">
                <a:solidFill>
                  <a:schemeClr val="tx1"/>
                </a:solidFill>
                <a:latin typeface="Jura"/>
                <a:ea typeface="Jura"/>
              </a:rPr>
              <a:t>Asynchronism</a:t>
            </a:r>
          </a:p>
          <a:p>
            <a:pPr>
              <a:lnSpc>
                <a:spcPct val="150000"/>
              </a:lnSpc>
              <a:buClr>
                <a:schemeClr val="tx2"/>
              </a:buClr>
            </a:pPr>
            <a:r>
              <a:rPr lang="en-JP" sz="800" b="1">
                <a:solidFill>
                  <a:schemeClr val="tx1"/>
                </a:solidFill>
                <a:latin typeface="Jura"/>
                <a:ea typeface="Jura"/>
              </a:rPr>
              <a:t>Multi level Parallelism</a:t>
            </a:r>
          </a:p>
        </p:txBody>
      </p:sp>
      <p:sp>
        <p:nvSpPr>
          <p:cNvPr id="6" name="Google Shape;129;p18">
            <a:extLst>
              <a:ext uri="{FF2B5EF4-FFF2-40B4-BE49-F238E27FC236}">
                <a16:creationId xmlns:a16="http://schemas.microsoft.com/office/drawing/2014/main" id="{977A7E71-74A7-78C2-E57B-AA7531D11FCD}"/>
              </a:ext>
            </a:extLst>
          </p:cNvPr>
          <p:cNvSpPr txBox="1">
            <a:spLocks/>
          </p:cNvSpPr>
          <p:nvPr/>
        </p:nvSpPr>
        <p:spPr>
          <a:xfrm>
            <a:off x="1188421" y="4309597"/>
            <a:ext cx="2097329" cy="3965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r>
              <a:rPr lang="en-US" sz="1200">
                <a:solidFill>
                  <a:schemeClr val="bg2"/>
                </a:solidFill>
              </a:rPr>
              <a:t>Multi-parallel asynchronous </a:t>
            </a:r>
          </a:p>
        </p:txBody>
      </p:sp>
      <p:sp>
        <p:nvSpPr>
          <p:cNvPr id="23" name="Rounded Rectangle 778">
            <a:extLst>
              <a:ext uri="{FF2B5EF4-FFF2-40B4-BE49-F238E27FC236}">
                <a16:creationId xmlns:a16="http://schemas.microsoft.com/office/drawing/2014/main" id="{F3AA07DA-6ADD-5654-3795-917F1DFD971E}"/>
              </a:ext>
            </a:extLst>
          </p:cNvPr>
          <p:cNvSpPr/>
          <p:nvPr/>
        </p:nvSpPr>
        <p:spPr>
          <a:xfrm>
            <a:off x="3573658" y="3828019"/>
            <a:ext cx="2033322" cy="2836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JP" sz="1200">
                <a:solidFill>
                  <a:schemeClr val="bg1">
                    <a:lumMod val="49000"/>
                  </a:schemeClr>
                </a:solidFill>
                <a:latin typeface="Actor"/>
              </a:rPr>
              <a:t>Aggregation / Stacking</a:t>
            </a:r>
            <a:endParaRPr lang="fr-FR" sz="1200">
              <a:solidFill>
                <a:schemeClr val="bg1">
                  <a:lumMod val="49000"/>
                </a:schemeClr>
              </a:solidFill>
              <a:latin typeface="Actor"/>
            </a:endParaRPr>
          </a:p>
        </p:txBody>
      </p:sp>
      <p:sp>
        <p:nvSpPr>
          <p:cNvPr id="29" name="Rounded Rectangle 781">
            <a:extLst>
              <a:ext uri="{FF2B5EF4-FFF2-40B4-BE49-F238E27FC236}">
                <a16:creationId xmlns:a16="http://schemas.microsoft.com/office/drawing/2014/main" id="{91CA7F95-B299-2F3B-D296-AAF62DF54FE4}"/>
              </a:ext>
            </a:extLst>
          </p:cNvPr>
          <p:cNvSpPr/>
          <p:nvPr/>
        </p:nvSpPr>
        <p:spPr>
          <a:xfrm>
            <a:off x="3838810" y="4310181"/>
            <a:ext cx="1376299" cy="283615"/>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200">
                <a:latin typeface="Actor" panose="020B0503050000020004" pitchFamily="34" charset="77"/>
              </a:rPr>
              <a:t>Final Predictions</a:t>
            </a:r>
          </a:p>
        </p:txBody>
      </p:sp>
      <p:cxnSp>
        <p:nvCxnSpPr>
          <p:cNvPr id="39" name="Connecteur droit avec flèche 188">
            <a:extLst>
              <a:ext uri="{FF2B5EF4-FFF2-40B4-BE49-F238E27FC236}">
                <a16:creationId xmlns:a16="http://schemas.microsoft.com/office/drawing/2014/main" id="{B08419A8-5E3B-D86D-1181-69D512052FE5}"/>
              </a:ext>
            </a:extLst>
          </p:cNvPr>
          <p:cNvCxnSpPr>
            <a:cxnSpLocks/>
          </p:cNvCxnSpPr>
          <p:nvPr/>
        </p:nvCxnSpPr>
        <p:spPr>
          <a:xfrm>
            <a:off x="4553692" y="4092187"/>
            <a:ext cx="4471" cy="213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4">
            <a:extLst>
              <a:ext uri="{FF2B5EF4-FFF2-40B4-BE49-F238E27FC236}">
                <a16:creationId xmlns:a16="http://schemas.microsoft.com/office/drawing/2014/main" id="{08608C7B-2A2C-1270-52D9-86298C85265A}"/>
              </a:ext>
            </a:extLst>
          </p:cNvPr>
          <p:cNvCxnSpPr/>
          <p:nvPr/>
        </p:nvCxnSpPr>
        <p:spPr>
          <a:xfrm flipH="1">
            <a:off x="6948485" y="3047841"/>
            <a:ext cx="1" cy="9813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 13" descr="Une image contenant noir, espace, nature, astronomie&#10;&#10;Le contenu généré par l’IA peut être incorrect.">
            <a:extLst>
              <a:ext uri="{FF2B5EF4-FFF2-40B4-BE49-F238E27FC236}">
                <a16:creationId xmlns:a16="http://schemas.microsoft.com/office/drawing/2014/main" id="{DB8461A5-8988-1416-51E9-8253F856BE44}"/>
              </a:ext>
            </a:extLst>
          </p:cNvPr>
          <p:cNvPicPr>
            <a:picLocks noChangeAspect="1"/>
          </p:cNvPicPr>
          <p:nvPr/>
        </p:nvPicPr>
        <p:blipFill>
          <a:blip r:embed="rId3"/>
          <a:stretch>
            <a:fillRect/>
          </a:stretch>
        </p:blipFill>
        <p:spPr>
          <a:xfrm>
            <a:off x="5702038" y="4030636"/>
            <a:ext cx="1909060" cy="286375"/>
          </a:xfrm>
          <a:prstGeom prst="rect">
            <a:avLst/>
          </a:prstGeom>
        </p:spPr>
      </p:pic>
      <p:pic>
        <p:nvPicPr>
          <p:cNvPr id="15" name="Image 14" descr="Une image contenant noir, obscurité, nuit&#10;&#10;Le contenu généré par l’IA peut être incorrect.">
            <a:extLst>
              <a:ext uri="{FF2B5EF4-FFF2-40B4-BE49-F238E27FC236}">
                <a16:creationId xmlns:a16="http://schemas.microsoft.com/office/drawing/2014/main" id="{CD801F2D-9FA4-D373-34D1-34520D99394A}"/>
              </a:ext>
            </a:extLst>
          </p:cNvPr>
          <p:cNvPicPr>
            <a:picLocks noChangeAspect="1"/>
          </p:cNvPicPr>
          <p:nvPr/>
        </p:nvPicPr>
        <p:blipFill>
          <a:blip r:embed="rId4"/>
          <a:stretch>
            <a:fillRect/>
          </a:stretch>
        </p:blipFill>
        <p:spPr>
          <a:xfrm>
            <a:off x="5424565" y="4298949"/>
            <a:ext cx="3274415" cy="321248"/>
          </a:xfrm>
          <a:prstGeom prst="rect">
            <a:avLst/>
          </a:prstGeom>
        </p:spPr>
      </p:pic>
      <p:sp>
        <p:nvSpPr>
          <p:cNvPr id="43" name="Oval 783">
            <a:extLst>
              <a:ext uri="{FF2B5EF4-FFF2-40B4-BE49-F238E27FC236}">
                <a16:creationId xmlns:a16="http://schemas.microsoft.com/office/drawing/2014/main" id="{DE88B2DD-C59B-6807-DA08-0CDE363954F1}"/>
              </a:ext>
            </a:extLst>
          </p:cNvPr>
          <p:cNvSpPr/>
          <p:nvPr/>
        </p:nvSpPr>
        <p:spPr>
          <a:xfrm>
            <a:off x="7405110" y="3131565"/>
            <a:ext cx="790111" cy="771753"/>
          </a:xfrm>
          <a:prstGeom prst="ellipse">
            <a:avLst/>
          </a:prstGeom>
          <a:solidFill>
            <a:schemeClr val="tx2">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ounded Rectangle 785">
            <a:extLst>
              <a:ext uri="{FF2B5EF4-FFF2-40B4-BE49-F238E27FC236}">
                <a16:creationId xmlns:a16="http://schemas.microsoft.com/office/drawing/2014/main" id="{1B0725F6-0BF7-A857-BDC3-0520BCD0BECC}"/>
              </a:ext>
            </a:extLst>
          </p:cNvPr>
          <p:cNvSpPr/>
          <p:nvPr/>
        </p:nvSpPr>
        <p:spPr>
          <a:xfrm>
            <a:off x="7246455" y="3208677"/>
            <a:ext cx="1122667" cy="6175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a:solidFill>
                  <a:srgbClr val="7030A0"/>
                </a:solidFill>
                <a:effectLst/>
                <a:latin typeface="Actor" panose="020B0503050000020004" pitchFamily="34" charset="77"/>
                <a:ea typeface="Aptos" panose="020B0004020202020204" pitchFamily="34" charset="0"/>
                <a:cs typeface="Arial" panose="020B0604020202020204" pitchFamily="34" charset="0"/>
              </a:rPr>
              <a:t>Satisfactory Accuracy Evaluation </a:t>
            </a:r>
            <a:endParaRPr lang="en-JP" sz="1000">
              <a:solidFill>
                <a:srgbClr val="7030A0"/>
              </a:solidFill>
              <a:effectLst/>
              <a:latin typeface="Actor" panose="020B0503050000020004" pitchFamily="34" charset="77"/>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5574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2C9D234E-83E8-803E-CEB7-B6AF084BFA2A}"/>
            </a:ext>
          </a:extLst>
        </p:cNvPr>
        <p:cNvGrpSpPr/>
        <p:nvPr/>
      </p:nvGrpSpPr>
      <p:grpSpPr>
        <a:xfrm>
          <a:off x="0" y="0"/>
          <a:ext cx="0" cy="0"/>
          <a:chOff x="0" y="0"/>
          <a:chExt cx="0" cy="0"/>
        </a:xfrm>
      </p:grpSpPr>
      <p:sp>
        <p:nvSpPr>
          <p:cNvPr id="239" name="Google Shape;239;p22">
            <a:extLst>
              <a:ext uri="{FF2B5EF4-FFF2-40B4-BE49-F238E27FC236}">
                <a16:creationId xmlns:a16="http://schemas.microsoft.com/office/drawing/2014/main" id="{19100BA1-89FA-3C66-3135-DAE0A9C0CF52}"/>
              </a:ext>
            </a:extLst>
          </p:cNvPr>
          <p:cNvSpPr txBox="1">
            <a:spLocks noGrp="1"/>
          </p:cNvSpPr>
          <p:nvPr>
            <p:ph type="title" idx="4294967295"/>
          </p:nvPr>
        </p:nvSpPr>
        <p:spPr>
          <a:xfrm flipH="1">
            <a:off x="0" y="782351"/>
            <a:ext cx="7813675" cy="227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4.Implementation &amp; Evaluation</a:t>
            </a:r>
            <a:endParaRPr b="1" dirty="0"/>
          </a:p>
        </p:txBody>
      </p:sp>
      <p:sp>
        <p:nvSpPr>
          <p:cNvPr id="240" name="Google Shape;240;p22">
            <a:extLst>
              <a:ext uri="{FF2B5EF4-FFF2-40B4-BE49-F238E27FC236}">
                <a16:creationId xmlns:a16="http://schemas.microsoft.com/office/drawing/2014/main" id="{87AF534A-041B-B18B-FB24-973971163C04}"/>
              </a:ext>
            </a:extLst>
          </p:cNvPr>
          <p:cNvSpPr txBox="1">
            <a:spLocks noGrp="1"/>
          </p:cNvSpPr>
          <p:nvPr>
            <p:ph type="subTitle" idx="4294967295"/>
          </p:nvPr>
        </p:nvSpPr>
        <p:spPr>
          <a:xfrm>
            <a:off x="0" y="3170603"/>
            <a:ext cx="5373688" cy="1506537"/>
          </a:xfrm>
          <a:prstGeom prst="rect">
            <a:avLst/>
          </a:prstGeom>
        </p:spPr>
        <p:txBody>
          <a:bodyPr spcFirstLastPara="1" wrap="square" lIns="91425" tIns="91425" rIns="91425" bIns="91425" anchor="ctr" anchorCtr="0">
            <a:noAutofit/>
          </a:bodyPr>
          <a:lstStyle/>
          <a:p>
            <a:pPr marL="285750" indent="-285750">
              <a:buFont typeface="Arial" panose="020B0604020202020204" pitchFamily="34" charset="0"/>
              <a:buChar char="•"/>
            </a:pPr>
            <a:endParaRPr lang="en-US" sz="1600" dirty="0">
              <a:solidFill>
                <a:schemeClr val="bg1">
                  <a:lumMod val="49000"/>
                </a:schemeClr>
              </a:solidFill>
            </a:endParaRPr>
          </a:p>
          <a:p>
            <a:pPr marL="285750" indent="-285750">
              <a:buFont typeface="Arial,Sans-Serif" panose="020B0604020202020204" pitchFamily="34" charset="0"/>
              <a:buChar char="•"/>
            </a:pPr>
            <a:r>
              <a:rPr lang="en" sz="1600" dirty="0">
                <a:solidFill>
                  <a:schemeClr val="bg1">
                    <a:lumMod val="49000"/>
                  </a:schemeClr>
                </a:solidFill>
              </a:rPr>
              <a:t>Used data set and High-Performance architectures</a:t>
            </a:r>
            <a:endParaRPr lang="en-US" dirty="0">
              <a:solidFill>
                <a:schemeClr val="bg1">
                  <a:lumMod val="49000"/>
                </a:schemeClr>
              </a:solidFill>
            </a:endParaRPr>
          </a:p>
          <a:p>
            <a:pPr marL="285750" indent="-285750">
              <a:lnSpc>
                <a:spcPct val="114999"/>
              </a:lnSpc>
              <a:buFont typeface="Arial,Sans-Serif" panose="020B0604020202020204" pitchFamily="34" charset="0"/>
              <a:buChar char="•"/>
            </a:pPr>
            <a:r>
              <a:rPr lang="en-US" sz="1600" dirty="0">
                <a:solidFill>
                  <a:schemeClr val="bg1">
                    <a:lumMod val="49000"/>
                  </a:schemeClr>
                </a:solidFill>
              </a:rPr>
              <a:t>Ap</a:t>
            </a:r>
            <a:r>
              <a:rPr lang="en-US" sz="1600" dirty="0">
                <a:solidFill>
                  <a:schemeClr val="bg1">
                    <a:lumMod val="49000"/>
                  </a:schemeClr>
                </a:solidFill>
                <a:latin typeface="Actor"/>
                <a:ea typeface="Actor"/>
                <a:cs typeface="Actor"/>
                <a:sym typeface="Actor"/>
              </a:rPr>
              <a:t>proach </a:t>
            </a:r>
            <a:r>
              <a:rPr lang="en-US" sz="1600" dirty="0">
                <a:solidFill>
                  <a:schemeClr val="bg1">
                    <a:lumMod val="49000"/>
                  </a:schemeClr>
                </a:solidFill>
              </a:rPr>
              <a:t>v</a:t>
            </a:r>
            <a:r>
              <a:rPr lang="en-US" sz="1600" dirty="0">
                <a:solidFill>
                  <a:schemeClr val="bg1">
                    <a:lumMod val="49000"/>
                  </a:schemeClr>
                </a:solidFill>
                <a:latin typeface="Actor"/>
                <a:ea typeface="Actor"/>
                <a:cs typeface="Actor"/>
                <a:sym typeface="Actor"/>
              </a:rPr>
              <a:t>alidation </a:t>
            </a:r>
            <a:endParaRPr lang="en-US" dirty="0">
              <a:solidFill>
                <a:schemeClr val="bg1">
                  <a:lumMod val="49000"/>
                </a:schemeClr>
              </a:solidFill>
            </a:endParaRPr>
          </a:p>
          <a:p>
            <a:pPr marL="285750" indent="-285750">
              <a:buFont typeface="Arial" panose="020B0604020202020204" pitchFamily="34" charset="0"/>
              <a:buChar char="•"/>
            </a:pPr>
            <a:r>
              <a:rPr lang="en-US" sz="1600" dirty="0">
                <a:solidFill>
                  <a:schemeClr val="bg1">
                    <a:lumMod val="49000"/>
                  </a:schemeClr>
                </a:solidFill>
                <a:latin typeface="Actor"/>
                <a:ea typeface="Actor"/>
                <a:cs typeface="Actor"/>
                <a:sym typeface="Actor"/>
              </a:rPr>
              <a:t>Calculation </a:t>
            </a:r>
            <a:r>
              <a:rPr lang="en-US" sz="1600" dirty="0">
                <a:solidFill>
                  <a:schemeClr val="bg1">
                    <a:lumMod val="49000"/>
                  </a:schemeClr>
                </a:solidFill>
              </a:rPr>
              <a:t>e</a:t>
            </a:r>
            <a:r>
              <a:rPr lang="en-US" sz="1600" dirty="0">
                <a:solidFill>
                  <a:schemeClr val="bg1">
                    <a:lumMod val="49000"/>
                  </a:schemeClr>
                </a:solidFill>
                <a:latin typeface="Actor"/>
                <a:ea typeface="Actor"/>
                <a:cs typeface="Actor"/>
                <a:sym typeface="Actor"/>
              </a:rPr>
              <a:t>fficiency</a:t>
            </a:r>
          </a:p>
          <a:p>
            <a:pPr marL="285750" indent="-285750">
              <a:lnSpc>
                <a:spcPct val="114999"/>
              </a:lnSpc>
              <a:buFont typeface="Arial" panose="020B0604020202020204" pitchFamily="34" charset="0"/>
              <a:buChar char="•"/>
            </a:pPr>
            <a:endParaRPr lang="en" sz="1600" dirty="0">
              <a:solidFill>
                <a:schemeClr val="bg1">
                  <a:lumMod val="49000"/>
                </a:schemeClr>
              </a:solidFill>
            </a:endParaRPr>
          </a:p>
        </p:txBody>
      </p:sp>
      <p:sp>
        <p:nvSpPr>
          <p:cNvPr id="242" name="Google Shape;242;p22">
            <a:extLst>
              <a:ext uri="{FF2B5EF4-FFF2-40B4-BE49-F238E27FC236}">
                <a16:creationId xmlns:a16="http://schemas.microsoft.com/office/drawing/2014/main" id="{1B716827-AAE0-572D-C2DF-D3411B97DC2B}"/>
              </a:ext>
            </a:extLst>
          </p:cNvPr>
          <p:cNvSpPr/>
          <p:nvPr/>
        </p:nvSpPr>
        <p:spPr>
          <a:xfrm>
            <a:off x="7701007" y="3964804"/>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3;p22">
            <a:extLst>
              <a:ext uri="{FF2B5EF4-FFF2-40B4-BE49-F238E27FC236}">
                <a16:creationId xmlns:a16="http://schemas.microsoft.com/office/drawing/2014/main" id="{25E80783-3E81-B76A-2E4B-709D25040D40}"/>
              </a:ext>
            </a:extLst>
          </p:cNvPr>
          <p:cNvSpPr/>
          <p:nvPr/>
        </p:nvSpPr>
        <p:spPr>
          <a:xfrm>
            <a:off x="7701008" y="1629148"/>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4;p22">
            <a:extLst>
              <a:ext uri="{FF2B5EF4-FFF2-40B4-BE49-F238E27FC236}">
                <a16:creationId xmlns:a16="http://schemas.microsoft.com/office/drawing/2014/main" id="{E66A4783-50D7-4538-8100-36AD4C6220CC}"/>
              </a:ext>
            </a:extLst>
          </p:cNvPr>
          <p:cNvSpPr/>
          <p:nvPr/>
        </p:nvSpPr>
        <p:spPr>
          <a:xfrm>
            <a:off x="7701008" y="4548063"/>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3;p22">
            <a:extLst>
              <a:ext uri="{FF2B5EF4-FFF2-40B4-BE49-F238E27FC236}">
                <a16:creationId xmlns:a16="http://schemas.microsoft.com/office/drawing/2014/main" id="{CC2821C9-7D3C-8487-E9E9-525B272AAE50}"/>
              </a:ext>
            </a:extLst>
          </p:cNvPr>
          <p:cNvSpPr/>
          <p:nvPr/>
        </p:nvSpPr>
        <p:spPr>
          <a:xfrm>
            <a:off x="7701008" y="1038310"/>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3;p22">
            <a:extLst>
              <a:ext uri="{FF2B5EF4-FFF2-40B4-BE49-F238E27FC236}">
                <a16:creationId xmlns:a16="http://schemas.microsoft.com/office/drawing/2014/main" id="{F21097D3-1F87-C18B-6950-F0195F7BC37A}"/>
              </a:ext>
            </a:extLst>
          </p:cNvPr>
          <p:cNvSpPr/>
          <p:nvPr/>
        </p:nvSpPr>
        <p:spPr>
          <a:xfrm>
            <a:off x="7701007" y="2224512"/>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44;p22">
            <a:extLst>
              <a:ext uri="{FF2B5EF4-FFF2-40B4-BE49-F238E27FC236}">
                <a16:creationId xmlns:a16="http://schemas.microsoft.com/office/drawing/2014/main" id="{26C2E90D-B3F2-4679-D458-A84BB94C9AFA}"/>
              </a:ext>
            </a:extLst>
          </p:cNvPr>
          <p:cNvSpPr/>
          <p:nvPr/>
        </p:nvSpPr>
        <p:spPr>
          <a:xfrm>
            <a:off x="7701007" y="2799766"/>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4;p22">
            <a:extLst>
              <a:ext uri="{FF2B5EF4-FFF2-40B4-BE49-F238E27FC236}">
                <a16:creationId xmlns:a16="http://schemas.microsoft.com/office/drawing/2014/main" id="{CA8A35B1-B1DC-8152-C071-EC285F806868}"/>
              </a:ext>
            </a:extLst>
          </p:cNvPr>
          <p:cNvSpPr/>
          <p:nvPr/>
        </p:nvSpPr>
        <p:spPr>
          <a:xfrm>
            <a:off x="7701007" y="3383025"/>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28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CA130D28-EFEA-AC6B-8485-E377E64EF9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0A812C1-5C2D-F8C6-0543-A30E525C27C2}"/>
              </a:ext>
            </a:extLst>
          </p:cNvPr>
          <p:cNvSpPr>
            <a:spLocks noGrp="1"/>
          </p:cNvSpPr>
          <p:nvPr>
            <p:ph type="body" idx="4294967295"/>
          </p:nvPr>
        </p:nvSpPr>
        <p:spPr>
          <a:xfrm>
            <a:off x="979880" y="1453005"/>
            <a:ext cx="2871788" cy="520700"/>
          </a:xfrm>
        </p:spPr>
        <p:txBody>
          <a:bodyPr/>
          <a:lstStyle/>
          <a:p>
            <a:pPr marL="139700" indent="0">
              <a:buNone/>
            </a:pPr>
            <a:r>
              <a:rPr lang="en-JP" sz="2400" b="1">
                <a:solidFill>
                  <a:schemeClr val="bg2"/>
                </a:solidFill>
                <a:latin typeface="Jura"/>
                <a:ea typeface="Jura"/>
              </a:rPr>
              <a:t>1. </a:t>
            </a:r>
            <a:r>
              <a:rPr lang="en-JP" sz="1600" b="1">
                <a:solidFill>
                  <a:schemeClr val="bg1">
                    <a:lumMod val="49000"/>
                  </a:schemeClr>
                </a:solidFill>
                <a:latin typeface="Jura"/>
                <a:ea typeface="Jura"/>
              </a:rPr>
              <a:t>Introduction </a:t>
            </a:r>
            <a:br>
              <a:rPr lang="en-JP" sz="1400" b="1">
                <a:latin typeface="Jura" pitchFamily="2" charset="0"/>
                <a:ea typeface="Jura" pitchFamily="2" charset="0"/>
              </a:rPr>
            </a:br>
            <a:endParaRPr lang="en-JP" sz="1400"/>
          </a:p>
        </p:txBody>
      </p:sp>
      <p:sp>
        <p:nvSpPr>
          <p:cNvPr id="124" name="Google Shape;124;p17">
            <a:extLst>
              <a:ext uri="{FF2B5EF4-FFF2-40B4-BE49-F238E27FC236}">
                <a16:creationId xmlns:a16="http://schemas.microsoft.com/office/drawing/2014/main" id="{4D85B621-5C74-18EE-91C2-FDA990CF2DB1}"/>
              </a:ext>
            </a:extLst>
          </p:cNvPr>
          <p:cNvSpPr txBox="1">
            <a:spLocks noGrp="1"/>
          </p:cNvSpPr>
          <p:nvPr>
            <p:ph type="title" idx="4294967295"/>
          </p:nvPr>
        </p:nvSpPr>
        <p:spPr>
          <a:xfrm>
            <a:off x="0" y="431800"/>
            <a:ext cx="7704138" cy="6651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4" name="Text Placeholder 2">
            <a:extLst>
              <a:ext uri="{FF2B5EF4-FFF2-40B4-BE49-F238E27FC236}">
                <a16:creationId xmlns:a16="http://schemas.microsoft.com/office/drawing/2014/main" id="{DCCA2969-EE1C-2804-6F14-1BCD968289DC}"/>
              </a:ext>
            </a:extLst>
          </p:cNvPr>
          <p:cNvSpPr txBox="1">
            <a:spLocks/>
          </p:cNvSpPr>
          <p:nvPr/>
        </p:nvSpPr>
        <p:spPr>
          <a:xfrm>
            <a:off x="940127" y="1974103"/>
            <a:ext cx="3902532" cy="5954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1pPr>
            <a:lvl2pPr marL="914400" marR="0" lvl="1" indent="-317500" algn="l" rtl="0">
              <a:lnSpc>
                <a:spcPct val="100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2pPr>
            <a:lvl3pPr marL="1371600" marR="0" lvl="2"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3pPr>
            <a:lvl4pPr marL="1828800" marR="0" lvl="3"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4pPr>
            <a:lvl5pPr marL="2286000" marR="0" lvl="4"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5pPr>
            <a:lvl6pPr marL="2743200" marR="0" lvl="5"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6pPr>
            <a:lvl7pPr marL="3200400" marR="0" lvl="6"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7pPr>
            <a:lvl8pPr marL="3657600" marR="0" lvl="7"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8pPr>
            <a:lvl9pPr marL="4114800" marR="0" lvl="8"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9pPr>
          </a:lstStyle>
          <a:p>
            <a:pPr marL="139700" indent="0">
              <a:buNone/>
            </a:pPr>
            <a:r>
              <a:rPr lang="en-JP" sz="2400" b="1" dirty="0">
                <a:solidFill>
                  <a:schemeClr val="bg2"/>
                </a:solidFill>
                <a:latin typeface="Jura"/>
                <a:ea typeface="Jura"/>
              </a:rPr>
              <a:t>2. </a:t>
            </a:r>
            <a:r>
              <a:rPr lang="fr-FR" sz="1600" b="1" dirty="0">
                <a:solidFill>
                  <a:schemeClr val="bg1">
                    <a:lumMod val="49000"/>
                  </a:schemeClr>
                </a:solidFill>
                <a:latin typeface="Jura"/>
                <a:ea typeface="Jura"/>
              </a:rPr>
              <a:t>Approach and Methodology</a:t>
            </a:r>
            <a:endParaRPr lang="fr-FR" sz="1600" dirty="0">
              <a:solidFill>
                <a:schemeClr val="bg1">
                  <a:lumMod val="49000"/>
                </a:schemeClr>
              </a:solidFill>
              <a:latin typeface="Jura"/>
              <a:ea typeface="Jura"/>
            </a:endParaRPr>
          </a:p>
          <a:p>
            <a:pPr marL="139700" indent="0">
              <a:lnSpc>
                <a:spcPct val="114999"/>
              </a:lnSpc>
              <a:buNone/>
            </a:pPr>
            <a:endParaRPr lang="fr-FR" sz="2400" b="1" dirty="0">
              <a:solidFill>
                <a:schemeClr val="bg2"/>
              </a:solidFill>
              <a:latin typeface="Jura"/>
              <a:ea typeface="Jura"/>
            </a:endParaRPr>
          </a:p>
        </p:txBody>
      </p:sp>
      <p:sp>
        <p:nvSpPr>
          <p:cNvPr id="6" name="Text Placeholder 2">
            <a:extLst>
              <a:ext uri="{FF2B5EF4-FFF2-40B4-BE49-F238E27FC236}">
                <a16:creationId xmlns:a16="http://schemas.microsoft.com/office/drawing/2014/main" id="{C91CCEE2-58FE-3F05-9C19-EB03F447E162}"/>
              </a:ext>
            </a:extLst>
          </p:cNvPr>
          <p:cNvSpPr txBox="1">
            <a:spLocks/>
          </p:cNvSpPr>
          <p:nvPr/>
        </p:nvSpPr>
        <p:spPr>
          <a:xfrm>
            <a:off x="944811" y="2996216"/>
            <a:ext cx="4042849" cy="6144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1pPr>
            <a:lvl2pPr marL="914400" marR="0" lvl="1" indent="-317500" algn="l" rtl="0">
              <a:lnSpc>
                <a:spcPct val="100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2pPr>
            <a:lvl3pPr marL="1371600" marR="0" lvl="2"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3pPr>
            <a:lvl4pPr marL="1828800" marR="0" lvl="3"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4pPr>
            <a:lvl5pPr marL="2286000" marR="0" lvl="4"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5pPr>
            <a:lvl6pPr marL="2743200" marR="0" lvl="5"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6pPr>
            <a:lvl7pPr marL="3200400" marR="0" lvl="6"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7pPr>
            <a:lvl8pPr marL="3657600" marR="0" lvl="7"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8pPr>
            <a:lvl9pPr marL="4114800" marR="0" lvl="8"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9pPr>
          </a:lstStyle>
          <a:p>
            <a:pPr marL="139700" indent="0">
              <a:buNone/>
            </a:pPr>
            <a:r>
              <a:rPr lang="en-JP" sz="2400" b="1">
                <a:solidFill>
                  <a:schemeClr val="bg2"/>
                </a:solidFill>
                <a:latin typeface="Jura"/>
                <a:ea typeface="Jura"/>
              </a:rPr>
              <a:t>4. </a:t>
            </a:r>
            <a:r>
              <a:rPr lang="en-US" sz="1600" b="1" dirty="0">
                <a:solidFill>
                  <a:schemeClr val="bg1">
                    <a:lumMod val="49000"/>
                  </a:schemeClr>
                </a:solidFill>
                <a:latin typeface="Jura"/>
                <a:ea typeface="Jura"/>
              </a:rPr>
              <a:t>Performance Evaluation</a:t>
            </a:r>
            <a:endParaRPr lang="fr-FR" sz="1600" dirty="0">
              <a:solidFill>
                <a:schemeClr val="bg1">
                  <a:lumMod val="49000"/>
                </a:schemeClr>
              </a:solidFill>
              <a:latin typeface="Jura"/>
              <a:ea typeface="Jura"/>
            </a:endParaRPr>
          </a:p>
          <a:p>
            <a:pPr marL="139700" indent="0">
              <a:lnSpc>
                <a:spcPct val="114999"/>
              </a:lnSpc>
              <a:buNone/>
            </a:pPr>
            <a:endParaRPr lang="fr-FR" sz="2400" b="1" dirty="0">
              <a:solidFill>
                <a:schemeClr val="bg2"/>
              </a:solidFill>
              <a:latin typeface="Jura"/>
              <a:ea typeface="Jura"/>
            </a:endParaRPr>
          </a:p>
        </p:txBody>
      </p:sp>
      <p:sp>
        <p:nvSpPr>
          <p:cNvPr id="7" name="Text Placeholder 2">
            <a:extLst>
              <a:ext uri="{FF2B5EF4-FFF2-40B4-BE49-F238E27FC236}">
                <a16:creationId xmlns:a16="http://schemas.microsoft.com/office/drawing/2014/main" id="{1874636F-9B11-9DFA-6469-198405D15144}"/>
              </a:ext>
            </a:extLst>
          </p:cNvPr>
          <p:cNvSpPr txBox="1">
            <a:spLocks/>
          </p:cNvSpPr>
          <p:nvPr/>
        </p:nvSpPr>
        <p:spPr>
          <a:xfrm>
            <a:off x="939767" y="2501986"/>
            <a:ext cx="5688695" cy="5954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1pPr>
            <a:lvl2pPr marL="914400" marR="0" lvl="1" indent="-317500" algn="l" rtl="0">
              <a:lnSpc>
                <a:spcPct val="100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2pPr>
            <a:lvl3pPr marL="1371600" marR="0" lvl="2"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3pPr>
            <a:lvl4pPr marL="1828800" marR="0" lvl="3"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4pPr>
            <a:lvl5pPr marL="2286000" marR="0" lvl="4"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5pPr>
            <a:lvl6pPr marL="2743200" marR="0" lvl="5"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6pPr>
            <a:lvl7pPr marL="3200400" marR="0" lvl="6"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7pPr>
            <a:lvl8pPr marL="3657600" marR="0" lvl="7"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8pPr>
            <a:lvl9pPr marL="4114800" marR="0" lvl="8"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9pPr>
          </a:lstStyle>
          <a:p>
            <a:pPr marL="139700" indent="0">
              <a:buNone/>
            </a:pPr>
            <a:r>
              <a:rPr lang="en-JP" sz="2400" b="1" dirty="0">
                <a:solidFill>
                  <a:schemeClr val="bg2"/>
                </a:solidFill>
                <a:latin typeface="Jura"/>
                <a:ea typeface="Jura"/>
              </a:rPr>
              <a:t>3. </a:t>
            </a:r>
            <a:r>
              <a:rPr lang="en-US" sz="1600" b="1" dirty="0">
                <a:solidFill>
                  <a:schemeClr val="bg1">
                    <a:lumMod val="49000"/>
                  </a:schemeClr>
                </a:solidFill>
                <a:latin typeface="Jura"/>
                <a:ea typeface="Jura"/>
              </a:rPr>
              <a:t>Proposed Anomaly </a:t>
            </a:r>
            <a:r>
              <a:rPr lang="en-US" sz="1600" b="1">
                <a:solidFill>
                  <a:schemeClr val="bg1">
                    <a:lumMod val="49000"/>
                  </a:schemeClr>
                </a:solidFill>
                <a:latin typeface="Jura"/>
                <a:ea typeface="Jura"/>
              </a:rPr>
              <a:t>Detection Frameworks</a:t>
            </a:r>
            <a:endParaRPr lang="fr-FR" sz="1600" b="1">
              <a:solidFill>
                <a:schemeClr val="bg1">
                  <a:lumMod val="49000"/>
                </a:schemeClr>
              </a:solidFill>
              <a:latin typeface="Jura"/>
              <a:ea typeface="Jura"/>
            </a:endParaRPr>
          </a:p>
        </p:txBody>
      </p:sp>
      <p:sp>
        <p:nvSpPr>
          <p:cNvPr id="8" name="Text Placeholder 2">
            <a:extLst>
              <a:ext uri="{FF2B5EF4-FFF2-40B4-BE49-F238E27FC236}">
                <a16:creationId xmlns:a16="http://schemas.microsoft.com/office/drawing/2014/main" id="{2EF308DD-569F-BD3D-E457-AC615EE9FFDF}"/>
              </a:ext>
            </a:extLst>
          </p:cNvPr>
          <p:cNvSpPr txBox="1">
            <a:spLocks/>
          </p:cNvSpPr>
          <p:nvPr/>
        </p:nvSpPr>
        <p:spPr>
          <a:xfrm>
            <a:off x="945018" y="3508139"/>
            <a:ext cx="3913363" cy="4950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1pPr>
            <a:lvl2pPr marL="914400" marR="0" lvl="1" indent="-317500" algn="l" rtl="0">
              <a:lnSpc>
                <a:spcPct val="100000"/>
              </a:lnSpc>
              <a:spcBef>
                <a:spcPts val="0"/>
              </a:spcBef>
              <a:spcAft>
                <a:spcPts val="0"/>
              </a:spcAft>
              <a:buClr>
                <a:schemeClr val="lt1"/>
              </a:buClr>
              <a:buSzPts val="1400"/>
              <a:buFont typeface="Actor"/>
              <a:buChar char="○"/>
              <a:defRPr sz="1200" b="0" i="0" u="none" strike="noStrike" cap="none">
                <a:solidFill>
                  <a:schemeClr val="lt1"/>
                </a:solidFill>
                <a:latin typeface="Actor"/>
                <a:ea typeface="Actor"/>
                <a:cs typeface="Actor"/>
                <a:sym typeface="Actor"/>
              </a:defRPr>
            </a:lvl2pPr>
            <a:lvl3pPr marL="1371600" marR="0" lvl="2"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3pPr>
            <a:lvl4pPr marL="1828800" marR="0" lvl="3"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4pPr>
            <a:lvl5pPr marL="2286000" marR="0" lvl="4"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5pPr>
            <a:lvl6pPr marL="2743200" marR="0" lvl="5"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6pPr>
            <a:lvl7pPr marL="3200400" marR="0" lvl="6"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7pPr>
            <a:lvl8pPr marL="3657600" marR="0" lvl="7"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8pPr>
            <a:lvl9pPr marL="4114800" marR="0" lvl="8" indent="-317500" algn="l" rtl="0">
              <a:lnSpc>
                <a:spcPct val="115000"/>
              </a:lnSpc>
              <a:spcBef>
                <a:spcPts val="0"/>
              </a:spcBef>
              <a:spcAft>
                <a:spcPts val="0"/>
              </a:spcAft>
              <a:buClr>
                <a:schemeClr val="lt1"/>
              </a:buClr>
              <a:buSzPts val="1400"/>
              <a:buFont typeface="Actor"/>
              <a:buChar char="■"/>
              <a:defRPr sz="1400" b="0" i="0" u="none" strike="noStrike" cap="none">
                <a:solidFill>
                  <a:schemeClr val="lt1"/>
                </a:solidFill>
                <a:latin typeface="Actor"/>
                <a:ea typeface="Actor"/>
                <a:cs typeface="Actor"/>
                <a:sym typeface="Actor"/>
              </a:defRPr>
            </a:lvl9pPr>
          </a:lstStyle>
          <a:p>
            <a:pPr marL="139700" indent="0">
              <a:buNone/>
            </a:pPr>
            <a:r>
              <a:rPr lang="en-JP" sz="2400" b="1">
                <a:solidFill>
                  <a:schemeClr val="bg2"/>
                </a:solidFill>
                <a:latin typeface="Jura"/>
                <a:ea typeface="Jura"/>
              </a:rPr>
              <a:t>5. </a:t>
            </a:r>
            <a:r>
              <a:rPr lang="en-US" sz="1600" b="1" dirty="0">
                <a:solidFill>
                  <a:schemeClr val="bg1">
                    <a:lumMod val="49000"/>
                  </a:schemeClr>
                </a:solidFill>
                <a:latin typeface="Jura"/>
                <a:ea typeface="Jura"/>
              </a:rPr>
              <a:t>Conclusion</a:t>
            </a:r>
            <a:endParaRPr lang="fr-FR" sz="1600" dirty="0">
              <a:solidFill>
                <a:schemeClr val="bg1">
                  <a:lumMod val="49000"/>
                </a:schemeClr>
              </a:solidFill>
              <a:latin typeface="Jura"/>
              <a:ea typeface="Jura"/>
            </a:endParaRPr>
          </a:p>
        </p:txBody>
      </p:sp>
    </p:spTree>
    <p:extLst>
      <p:ext uri="{BB962C8B-B14F-4D97-AF65-F5344CB8AC3E}">
        <p14:creationId xmlns:p14="http://schemas.microsoft.com/office/powerpoint/2010/main" val="17869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DC3D793F-F203-F788-E804-A32E6DB61127}"/>
            </a:ext>
          </a:extLst>
        </p:cNvPr>
        <p:cNvGrpSpPr/>
        <p:nvPr/>
      </p:nvGrpSpPr>
      <p:grpSpPr>
        <a:xfrm>
          <a:off x="0" y="0"/>
          <a:ext cx="0" cy="0"/>
          <a:chOff x="0" y="0"/>
          <a:chExt cx="0" cy="0"/>
        </a:xfrm>
      </p:grpSpPr>
      <p:sp>
        <p:nvSpPr>
          <p:cNvPr id="203" name="Google Shape;203;p20">
            <a:extLst>
              <a:ext uri="{FF2B5EF4-FFF2-40B4-BE49-F238E27FC236}">
                <a16:creationId xmlns:a16="http://schemas.microsoft.com/office/drawing/2014/main" id="{97155694-5DA5-29D3-8585-E79C1A20DD79}"/>
              </a:ext>
            </a:extLst>
          </p:cNvPr>
          <p:cNvSpPr txBox="1">
            <a:spLocks noGrp="1"/>
          </p:cNvSpPr>
          <p:nvPr>
            <p:ph type="title" idx="4294967295"/>
          </p:nvPr>
        </p:nvSpPr>
        <p:spPr>
          <a:xfrm>
            <a:off x="0" y="284032"/>
            <a:ext cx="7702550" cy="6651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UNSW-NB15 Dataset</a:t>
            </a:r>
            <a:endParaRPr/>
          </a:p>
        </p:txBody>
      </p:sp>
      <p:graphicFrame>
        <p:nvGraphicFramePr>
          <p:cNvPr id="2" name="Table 1">
            <a:extLst>
              <a:ext uri="{FF2B5EF4-FFF2-40B4-BE49-F238E27FC236}">
                <a16:creationId xmlns:a16="http://schemas.microsoft.com/office/drawing/2014/main" id="{2AD30960-31A4-4F63-6167-51BF8979A849}"/>
              </a:ext>
            </a:extLst>
          </p:cNvPr>
          <p:cNvGraphicFramePr>
            <a:graphicFrameLocks noGrp="1"/>
          </p:cNvGraphicFramePr>
          <p:nvPr>
            <p:extLst>
              <p:ext uri="{D42A27DB-BD31-4B8C-83A1-F6EECF244321}">
                <p14:modId xmlns:p14="http://schemas.microsoft.com/office/powerpoint/2010/main" val="3751654289"/>
              </p:ext>
            </p:extLst>
          </p:nvPr>
        </p:nvGraphicFramePr>
        <p:xfrm>
          <a:off x="618994" y="1072682"/>
          <a:ext cx="8181463" cy="3886843"/>
        </p:xfrm>
        <a:graphic>
          <a:graphicData uri="http://schemas.openxmlformats.org/drawingml/2006/table">
            <a:tbl>
              <a:tblPr firstRow="1">
                <a:noFill/>
                <a:tableStyleId>{5940675A-B579-460E-94D1-54222C63F5DA}</a:tableStyleId>
              </a:tblPr>
              <a:tblGrid>
                <a:gridCol w="1614202">
                  <a:extLst>
                    <a:ext uri="{9D8B030D-6E8A-4147-A177-3AD203B41FA5}">
                      <a16:colId xmlns:a16="http://schemas.microsoft.com/office/drawing/2014/main" val="703721605"/>
                    </a:ext>
                  </a:extLst>
                </a:gridCol>
                <a:gridCol w="6567261">
                  <a:extLst>
                    <a:ext uri="{9D8B030D-6E8A-4147-A177-3AD203B41FA5}">
                      <a16:colId xmlns:a16="http://schemas.microsoft.com/office/drawing/2014/main" val="2247300561"/>
                    </a:ext>
                  </a:extLst>
                </a:gridCol>
              </a:tblGrid>
              <a:tr h="258145">
                <a:tc>
                  <a:txBody>
                    <a:bodyPr/>
                    <a:lstStyle/>
                    <a:p>
                      <a:r>
                        <a:rPr lang="en-US" sz="1000" b="1" i="0" u="none" strike="noStrike" cap="none">
                          <a:solidFill>
                            <a:schemeClr val="bg1">
                              <a:lumMod val="49000"/>
                            </a:schemeClr>
                          </a:solidFill>
                          <a:latin typeface="Actor"/>
                          <a:ea typeface="+mn-ea"/>
                          <a:cs typeface="+mn-cs"/>
                          <a:sym typeface="Arial"/>
                        </a:rPr>
                        <a:t>Aspect</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1" i="0" u="none" strike="noStrike" cap="none">
                          <a:solidFill>
                            <a:schemeClr val="bg1">
                              <a:lumMod val="49000"/>
                            </a:schemeClr>
                          </a:solidFill>
                          <a:latin typeface="Actor"/>
                          <a:ea typeface="+mn-ea"/>
                          <a:cs typeface="+mn-cs"/>
                          <a:sym typeface="Arial"/>
                        </a:rPr>
                        <a:t>Details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9613558"/>
                  </a:ext>
                </a:extLst>
              </a:tr>
              <a:tr h="352016">
                <a:tc>
                  <a:txBody>
                    <a:bodyPr/>
                    <a:lstStyle/>
                    <a:p>
                      <a:r>
                        <a:rPr lang="en-US" sz="1000" b="1">
                          <a:solidFill>
                            <a:schemeClr val="bg1">
                              <a:lumMod val="49000"/>
                            </a:schemeClr>
                          </a:solidFill>
                          <a:latin typeface="Actor"/>
                        </a:rPr>
                        <a:t>Dataset Name</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0">
                          <a:solidFill>
                            <a:srgbClr val="424242"/>
                          </a:solidFill>
                          <a:latin typeface="Actor"/>
                        </a:rPr>
                        <a:t>UNSW-NB15</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3830292"/>
                  </a:ext>
                </a:extLst>
              </a:tr>
              <a:tr h="363751">
                <a:tc>
                  <a:txBody>
                    <a:bodyPr/>
                    <a:lstStyle/>
                    <a:p>
                      <a:r>
                        <a:rPr lang="en-US" sz="1000" b="1">
                          <a:solidFill>
                            <a:schemeClr val="bg1">
                              <a:lumMod val="49000"/>
                            </a:schemeClr>
                          </a:solidFill>
                          <a:latin typeface="Actor"/>
                        </a:rPr>
                        <a:t>Type</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0">
                          <a:solidFill>
                            <a:srgbClr val="424242"/>
                          </a:solidFill>
                          <a:latin typeface="Actor"/>
                        </a:rPr>
                        <a:t>Network-based IDS dataset created at UNSW, Australia.</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1994105"/>
                  </a:ext>
                </a:extLst>
              </a:tr>
              <a:tr h="375484">
                <a:tc>
                  <a:txBody>
                    <a:bodyPr/>
                    <a:lstStyle/>
                    <a:p>
                      <a:r>
                        <a:rPr lang="en-US" sz="1000" b="1">
                          <a:solidFill>
                            <a:schemeClr val="bg1">
                              <a:lumMod val="49000"/>
                            </a:schemeClr>
                          </a:solidFill>
                          <a:latin typeface="Actor"/>
                        </a:rPr>
                        <a:t>Data Capture</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0">
                          <a:solidFill>
                            <a:srgbClr val="424242"/>
                          </a:solidFill>
                          <a:latin typeface="Actor"/>
                        </a:rPr>
                        <a:t>Captures network traffic in a controlled environment with various operating systems, applications, and attack types.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6571196"/>
                  </a:ext>
                </a:extLst>
              </a:tr>
              <a:tr h="340283">
                <a:tc>
                  <a:txBody>
                    <a:bodyPr/>
                    <a:lstStyle/>
                    <a:p>
                      <a:r>
                        <a:rPr lang="en-US" sz="1000" b="1">
                          <a:solidFill>
                            <a:schemeClr val="bg1">
                              <a:lumMod val="49000"/>
                            </a:schemeClr>
                          </a:solidFill>
                          <a:latin typeface="Actor"/>
                        </a:rPr>
                        <a:t>Labels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0">
                          <a:solidFill>
                            <a:srgbClr val="424242"/>
                          </a:solidFill>
                          <a:latin typeface="Actor"/>
                        </a:rPr>
                        <a:t>'Normal' or 'Attack' traffic; attacks classified into 10 types.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41092892"/>
                  </a:ext>
                </a:extLst>
              </a:tr>
              <a:tr h="340282">
                <a:tc>
                  <a:txBody>
                    <a:bodyPr/>
                    <a:lstStyle/>
                    <a:p>
                      <a:r>
                        <a:rPr lang="en-US" sz="1000" b="1">
                          <a:solidFill>
                            <a:schemeClr val="bg1">
                              <a:lumMod val="49000"/>
                            </a:schemeClr>
                          </a:solidFill>
                          <a:latin typeface="Actor"/>
                        </a:rPr>
                        <a:t>Research Usage</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0">
                          <a:solidFill>
                            <a:srgbClr val="424242"/>
                          </a:solidFill>
                          <a:latin typeface="Actor"/>
                        </a:rPr>
                        <a:t>Extensively used for developing and evaluating network-based IDS.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73089715"/>
                  </a:ext>
                </a:extLst>
              </a:tr>
              <a:tr h="340282">
                <a:tc>
                  <a:txBody>
                    <a:bodyPr/>
                    <a:lstStyle/>
                    <a:p>
                      <a:r>
                        <a:rPr lang="en-US" sz="1000" b="1">
                          <a:solidFill>
                            <a:schemeClr val="bg1">
                              <a:lumMod val="49000"/>
                            </a:schemeClr>
                          </a:solidFill>
                          <a:latin typeface="Actor"/>
                        </a:rPr>
                        <a:t>Total Records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0">
                          <a:solidFill>
                            <a:srgbClr val="424242"/>
                          </a:solidFill>
                          <a:latin typeface="Actor"/>
                        </a:rPr>
                        <a:t>Approximately 2.6 million network flow records over 30 days.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6810638"/>
                  </a:ext>
                </a:extLst>
              </a:tr>
              <a:tr h="340283">
                <a:tc>
                  <a:txBody>
                    <a:bodyPr/>
                    <a:lstStyle/>
                    <a:p>
                      <a:r>
                        <a:rPr lang="en-US" sz="1000" b="1">
                          <a:solidFill>
                            <a:schemeClr val="bg1">
                              <a:lumMod val="49000"/>
                            </a:schemeClr>
                          </a:solidFill>
                          <a:latin typeface="Actor"/>
                        </a:rPr>
                        <a:t>Number of Features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000" b="0">
                          <a:solidFill>
                            <a:srgbClr val="424242"/>
                          </a:solidFill>
                          <a:latin typeface="Actor"/>
                        </a:rPr>
                        <a:t>49 (Basic, Content, time-based, statistical, label-based) features.</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60115324"/>
                  </a:ext>
                </a:extLst>
              </a:tr>
              <a:tr h="1114720">
                <a:tc>
                  <a:txBody>
                    <a:bodyPr/>
                    <a:lstStyle/>
                    <a:p>
                      <a:r>
                        <a:rPr lang="en-US" sz="1000" b="1">
                          <a:solidFill>
                            <a:schemeClr val="bg1">
                              <a:lumMod val="49000"/>
                            </a:schemeClr>
                          </a:solidFill>
                          <a:latin typeface="Actor"/>
                        </a:rPr>
                        <a:t>Class Distribution</a:t>
                      </a:r>
                    </a:p>
                    <a:p>
                      <a:endParaRPr lang="en-JP" sz="1000" b="1">
                        <a:solidFill>
                          <a:schemeClr val="bg1">
                            <a:lumMod val="49000"/>
                          </a:schemeClr>
                        </a:solidFill>
                        <a:latin typeface="Actor"/>
                      </a:endParaRPr>
                    </a:p>
                    <a:p>
                      <a:endParaRPr lang="en-JP" sz="1000" b="1">
                        <a:solidFill>
                          <a:schemeClr val="bg1">
                            <a:lumMod val="49000"/>
                          </a:schemeClr>
                        </a:solidFill>
                        <a:latin typeface="Actor"/>
                      </a:endParaRPr>
                    </a:p>
                    <a:p>
                      <a:endParaRPr lang="en-JP" sz="1000" b="1">
                        <a:solidFill>
                          <a:schemeClr val="bg1">
                            <a:lumMod val="49000"/>
                          </a:schemeClr>
                        </a:solidFill>
                        <a:latin typeface="Actor"/>
                      </a:endParaRPr>
                    </a:p>
                    <a:p>
                      <a:endParaRPr lang="en-JP" sz="1000" b="1">
                        <a:solidFill>
                          <a:schemeClr val="bg1">
                            <a:lumMod val="49000"/>
                          </a:schemeClr>
                        </a:solidFill>
                        <a:latin typeface="Actor"/>
                      </a:endParaRP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nSpc>
                          <a:spcPct val="150000"/>
                        </a:lnSpc>
                      </a:pPr>
                      <a:r>
                        <a:rPr lang="en-US" sz="1000" b="0">
                          <a:solidFill>
                            <a:srgbClr val="424242"/>
                          </a:solidFill>
                          <a:latin typeface="Actor"/>
                        </a:rPr>
                        <a:t>Normal: 70,000</a:t>
                      </a:r>
                    </a:p>
                    <a:p>
                      <a:pPr>
                        <a:lnSpc>
                          <a:spcPct val="150000"/>
                        </a:lnSpc>
                      </a:pPr>
                      <a:r>
                        <a:rPr lang="en-US" sz="1000" b="0">
                          <a:solidFill>
                            <a:srgbClr val="424242"/>
                          </a:solidFill>
                          <a:latin typeface="Actor"/>
                        </a:rPr>
                        <a:t>Probe: 4,107</a:t>
                      </a:r>
                    </a:p>
                    <a:p>
                      <a:pPr>
                        <a:lnSpc>
                          <a:spcPct val="150000"/>
                        </a:lnSpc>
                      </a:pPr>
                      <a:r>
                        <a:rPr lang="en-US" sz="1000" b="0">
                          <a:solidFill>
                            <a:srgbClr val="424242"/>
                          </a:solidFill>
                          <a:latin typeface="Actor"/>
                        </a:rPr>
                        <a:t>DoS: 115,736</a:t>
                      </a:r>
                    </a:p>
                    <a:p>
                      <a:pPr>
                        <a:lnSpc>
                          <a:spcPct val="150000"/>
                        </a:lnSpc>
                      </a:pPr>
                      <a:r>
                        <a:rPr lang="en-US" sz="1000" b="0">
                          <a:solidFill>
                            <a:srgbClr val="424242"/>
                          </a:solidFill>
                          <a:latin typeface="Actor"/>
                        </a:rPr>
                        <a:t>U2R: 52</a:t>
                      </a:r>
                    </a:p>
                    <a:p>
                      <a:pPr>
                        <a:lnSpc>
                          <a:spcPct val="150000"/>
                        </a:lnSpc>
                      </a:pPr>
                      <a:r>
                        <a:rPr lang="en-US" sz="1000" b="0">
                          <a:solidFill>
                            <a:srgbClr val="424242"/>
                          </a:solidFill>
                          <a:latin typeface="Actor"/>
                        </a:rPr>
                        <a:t>R2L: 1,126</a:t>
                      </a:r>
                    </a:p>
                  </a:txBody>
                  <a:tcPr marL="57256" marR="57256" marT="28628" marB="2862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9323376"/>
                  </a:ext>
                </a:extLst>
              </a:tr>
            </a:tbl>
          </a:graphicData>
        </a:graphic>
      </p:graphicFrame>
    </p:spTree>
    <p:extLst>
      <p:ext uri="{BB962C8B-B14F-4D97-AF65-F5344CB8AC3E}">
        <p14:creationId xmlns:p14="http://schemas.microsoft.com/office/powerpoint/2010/main" val="186541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DE1F-052A-977E-491B-9402E3912BEE}"/>
              </a:ext>
            </a:extLst>
          </p:cNvPr>
          <p:cNvSpPr>
            <a:spLocks noGrp="1"/>
          </p:cNvSpPr>
          <p:nvPr>
            <p:ph type="title" idx="4294967295"/>
          </p:nvPr>
        </p:nvSpPr>
        <p:spPr>
          <a:xfrm>
            <a:off x="1338263" y="444500"/>
            <a:ext cx="7805737" cy="665163"/>
          </a:xfrm>
        </p:spPr>
        <p:txBody>
          <a:bodyPr/>
          <a:lstStyle/>
          <a:p>
            <a:r>
              <a:rPr lang="en-US"/>
              <a:t>C</a:t>
            </a:r>
            <a:r>
              <a:rPr lang="en-JP"/>
              <a:t>onvergence of serial UC2B</a:t>
            </a:r>
          </a:p>
        </p:txBody>
      </p:sp>
      <p:sp>
        <p:nvSpPr>
          <p:cNvPr id="13" name="Google Shape;240;p22">
            <a:extLst>
              <a:ext uri="{FF2B5EF4-FFF2-40B4-BE49-F238E27FC236}">
                <a16:creationId xmlns:a16="http://schemas.microsoft.com/office/drawing/2014/main" id="{FECB347C-1FC0-DF3F-1937-28EB98A83B4F}"/>
              </a:ext>
            </a:extLst>
          </p:cNvPr>
          <p:cNvSpPr txBox="1">
            <a:spLocks/>
          </p:cNvSpPr>
          <p:nvPr/>
        </p:nvSpPr>
        <p:spPr>
          <a:xfrm>
            <a:off x="874317" y="3676317"/>
            <a:ext cx="2675218"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Accuracy with 3 co-methods</a:t>
            </a:r>
          </a:p>
        </p:txBody>
      </p:sp>
      <p:sp>
        <p:nvSpPr>
          <p:cNvPr id="14" name="Google Shape;240;p22">
            <a:extLst>
              <a:ext uri="{FF2B5EF4-FFF2-40B4-BE49-F238E27FC236}">
                <a16:creationId xmlns:a16="http://schemas.microsoft.com/office/drawing/2014/main" id="{88ECBFC3-8BFA-F03E-997E-904AFEB36356}"/>
              </a:ext>
            </a:extLst>
          </p:cNvPr>
          <p:cNvSpPr txBox="1">
            <a:spLocks/>
          </p:cNvSpPr>
          <p:nvPr/>
        </p:nvSpPr>
        <p:spPr>
          <a:xfrm>
            <a:off x="5141517" y="3676317"/>
            <a:ext cx="2675218"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F1-score with 6 co-methods</a:t>
            </a:r>
          </a:p>
        </p:txBody>
      </p:sp>
      <p:sp>
        <p:nvSpPr>
          <p:cNvPr id="19" name="Google Shape;240;p22">
            <a:extLst>
              <a:ext uri="{FF2B5EF4-FFF2-40B4-BE49-F238E27FC236}">
                <a16:creationId xmlns:a16="http://schemas.microsoft.com/office/drawing/2014/main" id="{D4D4E836-8C37-1B39-2A0E-042F68983382}"/>
              </a:ext>
            </a:extLst>
          </p:cNvPr>
          <p:cNvSpPr txBox="1">
            <a:spLocks/>
          </p:cNvSpPr>
          <p:nvPr/>
        </p:nvSpPr>
        <p:spPr>
          <a:xfrm>
            <a:off x="1679638" y="4063281"/>
            <a:ext cx="5476942" cy="636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dirty="0" err="1">
                <a:solidFill>
                  <a:srgbClr val="424242"/>
                </a:solidFill>
                <a:latin typeface="Actor"/>
              </a:rPr>
              <a:t>Iforest</a:t>
            </a:r>
            <a:r>
              <a:rPr lang="en-US" sz="1600" dirty="0">
                <a:solidFill>
                  <a:srgbClr val="424242"/>
                </a:solidFill>
                <a:latin typeface="Actor"/>
              </a:rPr>
              <a:t> 0% F1-score, it identifies the majority class.</a:t>
            </a:r>
          </a:p>
          <a:p>
            <a:pPr marL="285750" indent="-285750">
              <a:buClr>
                <a:srgbClr val="DCDCDC"/>
              </a:buClr>
              <a:buFont typeface="Arial" panose="020B0604020202020204" pitchFamily="34" charset="0"/>
              <a:buChar char="•"/>
            </a:pPr>
            <a:r>
              <a:rPr lang="en-US" sz="1600" dirty="0">
                <a:solidFill>
                  <a:srgbClr val="424242"/>
                </a:solidFill>
                <a:latin typeface="Actor"/>
              </a:rPr>
              <a:t>UC2B identifying both classes, well-balanced performance</a:t>
            </a:r>
          </a:p>
        </p:txBody>
      </p:sp>
      <p:pic>
        <p:nvPicPr>
          <p:cNvPr id="4" name="Image 3" descr="Une image contenant capture d’écran, ligne, Caractère coloré, art&#10;&#10;Le contenu généré par l’IA peut être incorrect.">
            <a:extLst>
              <a:ext uri="{FF2B5EF4-FFF2-40B4-BE49-F238E27FC236}">
                <a16:creationId xmlns:a16="http://schemas.microsoft.com/office/drawing/2014/main" id="{28E2CD27-3FF0-EA2C-FF3E-51696383A52F}"/>
              </a:ext>
            </a:extLst>
          </p:cNvPr>
          <p:cNvPicPr>
            <a:picLocks noChangeAspect="1"/>
          </p:cNvPicPr>
          <p:nvPr/>
        </p:nvPicPr>
        <p:blipFill>
          <a:blip r:embed="rId2"/>
          <a:stretch>
            <a:fillRect/>
          </a:stretch>
        </p:blipFill>
        <p:spPr>
          <a:xfrm>
            <a:off x="-74950" y="1021205"/>
            <a:ext cx="4576685" cy="2754443"/>
          </a:xfrm>
          <a:prstGeom prst="rect">
            <a:avLst/>
          </a:prstGeom>
        </p:spPr>
      </p:pic>
      <p:pic>
        <p:nvPicPr>
          <p:cNvPr id="5" name="Image 4" descr="Une image contenant ligne, capture d’écran, Caractère coloré, léger&#10;&#10;Le contenu généré par l’IA peut être incorrect.">
            <a:extLst>
              <a:ext uri="{FF2B5EF4-FFF2-40B4-BE49-F238E27FC236}">
                <a16:creationId xmlns:a16="http://schemas.microsoft.com/office/drawing/2014/main" id="{D9325F28-D178-B458-174A-EA5E49BB7DEB}"/>
              </a:ext>
            </a:extLst>
          </p:cNvPr>
          <p:cNvPicPr>
            <a:picLocks noChangeAspect="1"/>
          </p:cNvPicPr>
          <p:nvPr/>
        </p:nvPicPr>
        <p:blipFill>
          <a:blip r:embed="rId3"/>
          <a:stretch>
            <a:fillRect/>
          </a:stretch>
        </p:blipFill>
        <p:spPr>
          <a:xfrm>
            <a:off x="3855283" y="1021205"/>
            <a:ext cx="5583836" cy="2754442"/>
          </a:xfrm>
          <a:prstGeom prst="rect">
            <a:avLst/>
          </a:prstGeom>
        </p:spPr>
      </p:pic>
    </p:spTree>
    <p:extLst>
      <p:ext uri="{BB962C8B-B14F-4D97-AF65-F5344CB8AC3E}">
        <p14:creationId xmlns:p14="http://schemas.microsoft.com/office/powerpoint/2010/main" val="11527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245-5C1F-4635-6712-638040375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0502D-0EF0-23EA-D8A7-522CEE73CB26}"/>
              </a:ext>
            </a:extLst>
          </p:cNvPr>
          <p:cNvSpPr>
            <a:spLocks noGrp="1"/>
          </p:cNvSpPr>
          <p:nvPr>
            <p:ph type="title" idx="4294967295"/>
          </p:nvPr>
        </p:nvSpPr>
        <p:spPr>
          <a:xfrm>
            <a:off x="1338263" y="444500"/>
            <a:ext cx="7805737" cy="665163"/>
          </a:xfrm>
        </p:spPr>
        <p:txBody>
          <a:bodyPr/>
          <a:lstStyle/>
          <a:p>
            <a:r>
              <a:rPr lang="en-JP"/>
              <a:t>UC2B in Parallel Convergence</a:t>
            </a:r>
          </a:p>
        </p:txBody>
      </p:sp>
      <p:sp>
        <p:nvSpPr>
          <p:cNvPr id="13" name="Google Shape;240;p22">
            <a:extLst>
              <a:ext uri="{FF2B5EF4-FFF2-40B4-BE49-F238E27FC236}">
                <a16:creationId xmlns:a16="http://schemas.microsoft.com/office/drawing/2014/main" id="{4D763BED-6339-A141-EFD3-A24C293BB30F}"/>
              </a:ext>
            </a:extLst>
          </p:cNvPr>
          <p:cNvSpPr txBox="1">
            <a:spLocks/>
          </p:cNvSpPr>
          <p:nvPr/>
        </p:nvSpPr>
        <p:spPr>
          <a:xfrm>
            <a:off x="688007" y="3854325"/>
            <a:ext cx="2675218"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Accuracy with 4 co-method</a:t>
            </a:r>
          </a:p>
        </p:txBody>
      </p:sp>
      <p:sp>
        <p:nvSpPr>
          <p:cNvPr id="14" name="Google Shape;240;p22">
            <a:extLst>
              <a:ext uri="{FF2B5EF4-FFF2-40B4-BE49-F238E27FC236}">
                <a16:creationId xmlns:a16="http://schemas.microsoft.com/office/drawing/2014/main" id="{8EBF5E35-383F-ED33-3047-83BDAB73E724}"/>
              </a:ext>
            </a:extLst>
          </p:cNvPr>
          <p:cNvSpPr txBox="1">
            <a:spLocks/>
          </p:cNvSpPr>
          <p:nvPr/>
        </p:nvSpPr>
        <p:spPr>
          <a:xfrm>
            <a:off x="5174308" y="3854325"/>
            <a:ext cx="2675218"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Accuracy with 8 co-methods</a:t>
            </a:r>
          </a:p>
        </p:txBody>
      </p:sp>
      <p:sp>
        <p:nvSpPr>
          <p:cNvPr id="19" name="Google Shape;240;p22">
            <a:extLst>
              <a:ext uri="{FF2B5EF4-FFF2-40B4-BE49-F238E27FC236}">
                <a16:creationId xmlns:a16="http://schemas.microsoft.com/office/drawing/2014/main" id="{7D7C127F-47EA-4789-DF0B-CC0BA73B5978}"/>
              </a:ext>
            </a:extLst>
          </p:cNvPr>
          <p:cNvSpPr txBox="1">
            <a:spLocks/>
          </p:cNvSpPr>
          <p:nvPr/>
        </p:nvSpPr>
        <p:spPr>
          <a:xfrm>
            <a:off x="1679637" y="4063281"/>
            <a:ext cx="5813587" cy="636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dirty="0">
                <a:solidFill>
                  <a:srgbClr val="424242"/>
                </a:solidFill>
                <a:latin typeface="Actor"/>
              </a:rPr>
              <a:t>Accuracy from 97.88% with 4 co-methods to 99.4% with 8</a:t>
            </a:r>
          </a:p>
        </p:txBody>
      </p:sp>
      <p:pic>
        <p:nvPicPr>
          <p:cNvPr id="4" name="Image 3" descr="Une image contenant capture d’écran, ligne, Caractère coloré, léger&#10;&#10;Le contenu généré par l’IA peut être incorrect.">
            <a:extLst>
              <a:ext uri="{FF2B5EF4-FFF2-40B4-BE49-F238E27FC236}">
                <a16:creationId xmlns:a16="http://schemas.microsoft.com/office/drawing/2014/main" id="{79375656-2BC8-03F5-26BF-D160AFA396F1}"/>
              </a:ext>
            </a:extLst>
          </p:cNvPr>
          <p:cNvPicPr>
            <a:picLocks noChangeAspect="1"/>
          </p:cNvPicPr>
          <p:nvPr/>
        </p:nvPicPr>
        <p:blipFill>
          <a:blip r:embed="rId2"/>
          <a:stretch>
            <a:fillRect/>
          </a:stretch>
        </p:blipFill>
        <p:spPr>
          <a:xfrm>
            <a:off x="-187377" y="885357"/>
            <a:ext cx="5237188" cy="3138565"/>
          </a:xfrm>
          <a:prstGeom prst="rect">
            <a:avLst/>
          </a:prstGeom>
        </p:spPr>
      </p:pic>
      <p:pic>
        <p:nvPicPr>
          <p:cNvPr id="5" name="Image 4" descr="Une image contenant capture d’écran, ligne, espace, Caractère coloré&#10;&#10;Le contenu généré par l’IA peut être incorrect.">
            <a:extLst>
              <a:ext uri="{FF2B5EF4-FFF2-40B4-BE49-F238E27FC236}">
                <a16:creationId xmlns:a16="http://schemas.microsoft.com/office/drawing/2014/main" id="{CB44FC69-96F7-F021-E77C-968601F4A1BA}"/>
              </a:ext>
            </a:extLst>
          </p:cNvPr>
          <p:cNvPicPr>
            <a:picLocks noChangeAspect="1"/>
          </p:cNvPicPr>
          <p:nvPr/>
        </p:nvPicPr>
        <p:blipFill>
          <a:blip r:embed="rId3"/>
          <a:stretch>
            <a:fillRect/>
          </a:stretch>
        </p:blipFill>
        <p:spPr>
          <a:xfrm>
            <a:off x="4159770" y="885356"/>
            <a:ext cx="5255927" cy="3143251"/>
          </a:xfrm>
          <a:prstGeom prst="rect">
            <a:avLst/>
          </a:prstGeom>
        </p:spPr>
      </p:pic>
    </p:spTree>
    <p:extLst>
      <p:ext uri="{BB962C8B-B14F-4D97-AF65-F5344CB8AC3E}">
        <p14:creationId xmlns:p14="http://schemas.microsoft.com/office/powerpoint/2010/main" val="1575674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C9CA7-4AEB-921B-FEB6-FB89E81C3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A284F-36E7-0BCB-F99A-FBBFC176CB59}"/>
              </a:ext>
            </a:extLst>
          </p:cNvPr>
          <p:cNvSpPr>
            <a:spLocks noGrp="1"/>
          </p:cNvSpPr>
          <p:nvPr>
            <p:ph type="title" idx="4294967295"/>
          </p:nvPr>
        </p:nvSpPr>
        <p:spPr>
          <a:xfrm>
            <a:off x="1338263" y="444500"/>
            <a:ext cx="7805737" cy="665163"/>
          </a:xfrm>
        </p:spPr>
        <p:txBody>
          <a:bodyPr/>
          <a:lstStyle/>
          <a:p>
            <a:r>
              <a:rPr lang="en-JP"/>
              <a:t>UC2B in Parallel Convergence</a:t>
            </a:r>
          </a:p>
        </p:txBody>
      </p:sp>
      <p:sp>
        <p:nvSpPr>
          <p:cNvPr id="13" name="Google Shape;240;p22">
            <a:extLst>
              <a:ext uri="{FF2B5EF4-FFF2-40B4-BE49-F238E27FC236}">
                <a16:creationId xmlns:a16="http://schemas.microsoft.com/office/drawing/2014/main" id="{25E22EE6-9229-C4E4-38CE-33F45A1B425C}"/>
              </a:ext>
            </a:extLst>
          </p:cNvPr>
          <p:cNvSpPr txBox="1">
            <a:spLocks/>
          </p:cNvSpPr>
          <p:nvPr/>
        </p:nvSpPr>
        <p:spPr>
          <a:xfrm>
            <a:off x="5076411" y="3778443"/>
            <a:ext cx="3128167"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UC2B’s accuracy on train and test</a:t>
            </a:r>
          </a:p>
        </p:txBody>
      </p:sp>
      <p:sp>
        <p:nvSpPr>
          <p:cNvPr id="14" name="Google Shape;240;p22">
            <a:extLst>
              <a:ext uri="{FF2B5EF4-FFF2-40B4-BE49-F238E27FC236}">
                <a16:creationId xmlns:a16="http://schemas.microsoft.com/office/drawing/2014/main" id="{E351A1AC-C0E7-76AD-6BAC-73418DBCD4C3}"/>
              </a:ext>
            </a:extLst>
          </p:cNvPr>
          <p:cNvSpPr txBox="1">
            <a:spLocks/>
          </p:cNvSpPr>
          <p:nvPr/>
        </p:nvSpPr>
        <p:spPr>
          <a:xfrm>
            <a:off x="939422" y="3778443"/>
            <a:ext cx="2675218"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Accuracy with 8 co-methods</a:t>
            </a:r>
          </a:p>
        </p:txBody>
      </p:sp>
      <p:sp>
        <p:nvSpPr>
          <p:cNvPr id="19" name="Google Shape;240;p22">
            <a:extLst>
              <a:ext uri="{FF2B5EF4-FFF2-40B4-BE49-F238E27FC236}">
                <a16:creationId xmlns:a16="http://schemas.microsoft.com/office/drawing/2014/main" id="{4C42A48D-4D42-0651-F74C-227ECF345C70}"/>
              </a:ext>
            </a:extLst>
          </p:cNvPr>
          <p:cNvSpPr txBox="1">
            <a:spLocks/>
          </p:cNvSpPr>
          <p:nvPr/>
        </p:nvSpPr>
        <p:spPr>
          <a:xfrm>
            <a:off x="1625241" y="4135143"/>
            <a:ext cx="5476942" cy="636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dirty="0">
                <a:solidFill>
                  <a:srgbClr val="424242"/>
                </a:solidFill>
                <a:latin typeface="Actor"/>
              </a:rPr>
              <a:t>Co-methods heterogeneity  improves accuracy</a:t>
            </a:r>
          </a:p>
          <a:p>
            <a:pPr marL="285750" indent="-285750">
              <a:buClr>
                <a:srgbClr val="DCDCDC"/>
              </a:buClr>
              <a:buFont typeface="Arial" panose="020B0604020202020204" pitchFamily="34" charset="0"/>
              <a:buChar char="•"/>
            </a:pPr>
            <a:r>
              <a:rPr lang="en-US" sz="1600" dirty="0">
                <a:solidFill>
                  <a:srgbClr val="424242"/>
                </a:solidFill>
                <a:latin typeface="Actor"/>
              </a:rPr>
              <a:t>No over/under-fitting</a:t>
            </a:r>
          </a:p>
        </p:txBody>
      </p:sp>
      <p:pic>
        <p:nvPicPr>
          <p:cNvPr id="3" name="Image 2" descr="Une image contenant capture d’écran, Caractère coloré, obscurité, ligne&#10;&#10;Le contenu généré par l’IA peut être incorrect.">
            <a:extLst>
              <a:ext uri="{FF2B5EF4-FFF2-40B4-BE49-F238E27FC236}">
                <a16:creationId xmlns:a16="http://schemas.microsoft.com/office/drawing/2014/main" id="{583FA56E-5FC4-B7A1-A7D3-62204DDC52DA}"/>
              </a:ext>
            </a:extLst>
          </p:cNvPr>
          <p:cNvPicPr>
            <a:picLocks noChangeAspect="1"/>
          </p:cNvPicPr>
          <p:nvPr/>
        </p:nvPicPr>
        <p:blipFill>
          <a:blip r:embed="rId2"/>
          <a:stretch>
            <a:fillRect/>
          </a:stretch>
        </p:blipFill>
        <p:spPr>
          <a:xfrm>
            <a:off x="409107" y="894726"/>
            <a:ext cx="3950532" cy="2983979"/>
          </a:xfrm>
          <a:prstGeom prst="rect">
            <a:avLst/>
          </a:prstGeom>
        </p:spPr>
      </p:pic>
      <p:pic>
        <p:nvPicPr>
          <p:cNvPr id="6" name="Image 5" descr="Une image contenant capture d’écran, ligne, léger, obscurité&#10;&#10;Le contenu généré par l’IA peut être incorrect.">
            <a:extLst>
              <a:ext uri="{FF2B5EF4-FFF2-40B4-BE49-F238E27FC236}">
                <a16:creationId xmlns:a16="http://schemas.microsoft.com/office/drawing/2014/main" id="{D1EAA422-4D41-E10A-4C95-9E5EEE56183C}"/>
              </a:ext>
            </a:extLst>
          </p:cNvPr>
          <p:cNvPicPr>
            <a:picLocks noChangeAspect="1"/>
          </p:cNvPicPr>
          <p:nvPr/>
        </p:nvPicPr>
        <p:blipFill>
          <a:blip r:embed="rId3"/>
          <a:stretch>
            <a:fillRect/>
          </a:stretch>
        </p:blipFill>
        <p:spPr>
          <a:xfrm>
            <a:off x="4639144" y="871304"/>
            <a:ext cx="4100435" cy="3082353"/>
          </a:xfrm>
          <a:prstGeom prst="rect">
            <a:avLst/>
          </a:prstGeom>
        </p:spPr>
      </p:pic>
    </p:spTree>
    <p:extLst>
      <p:ext uri="{BB962C8B-B14F-4D97-AF65-F5344CB8AC3E}">
        <p14:creationId xmlns:p14="http://schemas.microsoft.com/office/powerpoint/2010/main" val="3474209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41CC3-7075-73FD-4AEB-B66E7D419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EBD96-4A75-E9E9-B421-82415A74B6FD}"/>
              </a:ext>
            </a:extLst>
          </p:cNvPr>
          <p:cNvSpPr>
            <a:spLocks noGrp="1"/>
          </p:cNvSpPr>
          <p:nvPr>
            <p:ph type="title" idx="4294967295"/>
          </p:nvPr>
        </p:nvSpPr>
        <p:spPr>
          <a:xfrm>
            <a:off x="1338263" y="444500"/>
            <a:ext cx="7805737" cy="665163"/>
          </a:xfrm>
        </p:spPr>
        <p:txBody>
          <a:bodyPr/>
          <a:lstStyle/>
          <a:p>
            <a:r>
              <a:rPr lang="en-JP"/>
              <a:t>UC2B in Parallel ‘Synchronous’</a:t>
            </a:r>
          </a:p>
        </p:txBody>
      </p:sp>
      <p:sp>
        <p:nvSpPr>
          <p:cNvPr id="13" name="Google Shape;240;p22">
            <a:extLst>
              <a:ext uri="{FF2B5EF4-FFF2-40B4-BE49-F238E27FC236}">
                <a16:creationId xmlns:a16="http://schemas.microsoft.com/office/drawing/2014/main" id="{2126B7B3-2462-BEA5-27FE-B106923F4E68}"/>
              </a:ext>
            </a:extLst>
          </p:cNvPr>
          <p:cNvSpPr txBox="1">
            <a:spLocks/>
          </p:cNvSpPr>
          <p:nvPr/>
        </p:nvSpPr>
        <p:spPr>
          <a:xfrm>
            <a:off x="2003740" y="4188991"/>
            <a:ext cx="5136519"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UC2B Vs models accuracy convergence on train and test</a:t>
            </a:r>
          </a:p>
        </p:txBody>
      </p:sp>
      <p:sp>
        <p:nvSpPr>
          <p:cNvPr id="3" name="Google Shape;240;p22">
            <a:extLst>
              <a:ext uri="{FF2B5EF4-FFF2-40B4-BE49-F238E27FC236}">
                <a16:creationId xmlns:a16="http://schemas.microsoft.com/office/drawing/2014/main" id="{5DF8BB99-F49D-8C8E-E1A4-E5049D59F693}"/>
              </a:ext>
            </a:extLst>
          </p:cNvPr>
          <p:cNvSpPr txBox="1">
            <a:spLocks/>
          </p:cNvSpPr>
          <p:nvPr/>
        </p:nvSpPr>
        <p:spPr>
          <a:xfrm>
            <a:off x="2485475" y="4312641"/>
            <a:ext cx="5813587" cy="636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dirty="0">
                <a:solidFill>
                  <a:srgbClr val="424242"/>
                </a:solidFill>
                <a:latin typeface="Actor"/>
              </a:rPr>
              <a:t>Data parallelism, more copies of models</a:t>
            </a:r>
          </a:p>
        </p:txBody>
      </p:sp>
      <p:pic>
        <p:nvPicPr>
          <p:cNvPr id="6" name="Image 5" descr="Une image contenant capture d’écran, texte, diagramme&#10;&#10;Le contenu généré par l’IA peut être incorrect.">
            <a:extLst>
              <a:ext uri="{FF2B5EF4-FFF2-40B4-BE49-F238E27FC236}">
                <a16:creationId xmlns:a16="http://schemas.microsoft.com/office/drawing/2014/main" id="{F14DE1F8-3BAE-D546-9305-3CCF48433F93}"/>
              </a:ext>
            </a:extLst>
          </p:cNvPr>
          <p:cNvPicPr>
            <a:picLocks noChangeAspect="1"/>
          </p:cNvPicPr>
          <p:nvPr/>
        </p:nvPicPr>
        <p:blipFill>
          <a:blip r:embed="rId2"/>
          <a:stretch>
            <a:fillRect/>
          </a:stretch>
        </p:blipFill>
        <p:spPr>
          <a:xfrm>
            <a:off x="1077418" y="1030574"/>
            <a:ext cx="6450456" cy="3250993"/>
          </a:xfrm>
          <a:prstGeom prst="rect">
            <a:avLst/>
          </a:prstGeom>
        </p:spPr>
      </p:pic>
    </p:spTree>
    <p:extLst>
      <p:ext uri="{BB962C8B-B14F-4D97-AF65-F5344CB8AC3E}">
        <p14:creationId xmlns:p14="http://schemas.microsoft.com/office/powerpoint/2010/main" val="63141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9180B-EB50-FE45-5D53-B6BCD9076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6F1A5-FEFD-99DB-E657-5C6DA3650940}"/>
              </a:ext>
            </a:extLst>
          </p:cNvPr>
          <p:cNvSpPr>
            <a:spLocks noGrp="1"/>
          </p:cNvSpPr>
          <p:nvPr>
            <p:ph type="title" idx="4294967295"/>
          </p:nvPr>
        </p:nvSpPr>
        <p:spPr>
          <a:xfrm>
            <a:off x="1338263" y="444500"/>
            <a:ext cx="7805737" cy="665163"/>
          </a:xfrm>
        </p:spPr>
        <p:txBody>
          <a:bodyPr/>
          <a:lstStyle/>
          <a:p>
            <a:r>
              <a:rPr lang="en-JP"/>
              <a:t>UC2B in Parallel ‘Synchronous’</a:t>
            </a:r>
          </a:p>
        </p:txBody>
      </p:sp>
      <p:sp>
        <p:nvSpPr>
          <p:cNvPr id="13" name="Google Shape;240;p22">
            <a:extLst>
              <a:ext uri="{FF2B5EF4-FFF2-40B4-BE49-F238E27FC236}">
                <a16:creationId xmlns:a16="http://schemas.microsoft.com/office/drawing/2014/main" id="{7D500B5F-038F-8530-A051-10270D46A3C6}"/>
              </a:ext>
            </a:extLst>
          </p:cNvPr>
          <p:cNvSpPr txBox="1">
            <a:spLocks/>
          </p:cNvSpPr>
          <p:nvPr/>
        </p:nvSpPr>
        <p:spPr>
          <a:xfrm>
            <a:off x="5436979" y="3149371"/>
            <a:ext cx="3049528" cy="5109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solidFill>
                  <a:schemeClr val="bg1">
                    <a:lumMod val="49000"/>
                  </a:schemeClr>
                </a:solidFill>
                <a:latin typeface="Actor"/>
              </a:rPr>
              <a:t>Confidence Score of UC2B</a:t>
            </a:r>
          </a:p>
        </p:txBody>
      </p:sp>
      <p:sp>
        <p:nvSpPr>
          <p:cNvPr id="14" name="Google Shape;240;p22">
            <a:extLst>
              <a:ext uri="{FF2B5EF4-FFF2-40B4-BE49-F238E27FC236}">
                <a16:creationId xmlns:a16="http://schemas.microsoft.com/office/drawing/2014/main" id="{C1FCE3EE-9B4A-1A0D-E3A7-49E0BD0734DE}"/>
              </a:ext>
            </a:extLst>
          </p:cNvPr>
          <p:cNvSpPr txBox="1">
            <a:spLocks/>
          </p:cNvSpPr>
          <p:nvPr/>
        </p:nvSpPr>
        <p:spPr>
          <a:xfrm>
            <a:off x="460201" y="4341775"/>
            <a:ext cx="4152186"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UC2B’s Behavior with misclassified instances</a:t>
            </a:r>
          </a:p>
        </p:txBody>
      </p:sp>
      <p:sp>
        <p:nvSpPr>
          <p:cNvPr id="7" name="Google Shape;240;p22">
            <a:extLst>
              <a:ext uri="{FF2B5EF4-FFF2-40B4-BE49-F238E27FC236}">
                <a16:creationId xmlns:a16="http://schemas.microsoft.com/office/drawing/2014/main" id="{09C3B58C-9A28-8A78-F7B2-E377924EEA6D}"/>
              </a:ext>
            </a:extLst>
          </p:cNvPr>
          <p:cNvSpPr txBox="1">
            <a:spLocks/>
          </p:cNvSpPr>
          <p:nvPr/>
        </p:nvSpPr>
        <p:spPr>
          <a:xfrm>
            <a:off x="4518722" y="3490078"/>
            <a:ext cx="4369239" cy="636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solidFill>
                  <a:srgbClr val="424242"/>
                </a:solidFill>
                <a:latin typeface="Actor"/>
              </a:rPr>
              <a:t>Confidence Score = 1 − |Train Accuracy − Test Accuracy|</a:t>
            </a:r>
          </a:p>
        </p:txBody>
      </p:sp>
      <p:sp>
        <p:nvSpPr>
          <p:cNvPr id="4" name="Google Shape;240;p22">
            <a:extLst>
              <a:ext uri="{FF2B5EF4-FFF2-40B4-BE49-F238E27FC236}">
                <a16:creationId xmlns:a16="http://schemas.microsoft.com/office/drawing/2014/main" id="{A87B23AA-598E-583C-F2B4-FDABEFE5C659}"/>
              </a:ext>
            </a:extLst>
          </p:cNvPr>
          <p:cNvSpPr txBox="1">
            <a:spLocks/>
          </p:cNvSpPr>
          <p:nvPr/>
        </p:nvSpPr>
        <p:spPr>
          <a:xfrm>
            <a:off x="5126731" y="3993335"/>
            <a:ext cx="3348881" cy="636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a:solidFill>
                  <a:srgbClr val="424242"/>
                </a:solidFill>
                <a:latin typeface="Actor"/>
              </a:rPr>
              <a:t>Impact of the restarting function </a:t>
            </a:r>
          </a:p>
        </p:txBody>
      </p:sp>
      <p:graphicFrame>
        <p:nvGraphicFramePr>
          <p:cNvPr id="9" name="Tableau 8">
            <a:extLst>
              <a:ext uri="{FF2B5EF4-FFF2-40B4-BE49-F238E27FC236}">
                <a16:creationId xmlns:a16="http://schemas.microsoft.com/office/drawing/2014/main" id="{6D48B70A-C2E1-1CF7-AB0C-16BCE3E5CC48}"/>
              </a:ext>
            </a:extLst>
          </p:cNvPr>
          <p:cNvGraphicFramePr>
            <a:graphicFrameLocks noGrp="1"/>
          </p:cNvGraphicFramePr>
          <p:nvPr>
            <p:extLst>
              <p:ext uri="{D42A27DB-BD31-4B8C-83A1-F6EECF244321}">
                <p14:modId xmlns:p14="http://schemas.microsoft.com/office/powerpoint/2010/main" val="948479570"/>
              </p:ext>
            </p:extLst>
          </p:nvPr>
        </p:nvGraphicFramePr>
        <p:xfrm>
          <a:off x="4750007" y="1424065"/>
          <a:ext cx="4067175" cy="1714500"/>
        </p:xfrm>
        <a:graphic>
          <a:graphicData uri="http://schemas.openxmlformats.org/drawingml/2006/table">
            <a:tbl>
              <a:tblPr bandRow="1">
                <a:tableStyleId>{D0875B98-2BAE-444B-91BB-A64DC0F8D0AA}</a:tableStyleId>
              </a:tblPr>
              <a:tblGrid>
                <a:gridCol w="1190625">
                  <a:extLst>
                    <a:ext uri="{9D8B030D-6E8A-4147-A177-3AD203B41FA5}">
                      <a16:colId xmlns:a16="http://schemas.microsoft.com/office/drawing/2014/main" val="2341336200"/>
                    </a:ext>
                  </a:extLst>
                </a:gridCol>
                <a:gridCol w="704850">
                  <a:extLst>
                    <a:ext uri="{9D8B030D-6E8A-4147-A177-3AD203B41FA5}">
                      <a16:colId xmlns:a16="http://schemas.microsoft.com/office/drawing/2014/main" val="3184775279"/>
                    </a:ext>
                  </a:extLst>
                </a:gridCol>
                <a:gridCol w="723900">
                  <a:extLst>
                    <a:ext uri="{9D8B030D-6E8A-4147-A177-3AD203B41FA5}">
                      <a16:colId xmlns:a16="http://schemas.microsoft.com/office/drawing/2014/main" val="694623333"/>
                    </a:ext>
                  </a:extLst>
                </a:gridCol>
                <a:gridCol w="723900">
                  <a:extLst>
                    <a:ext uri="{9D8B030D-6E8A-4147-A177-3AD203B41FA5}">
                      <a16:colId xmlns:a16="http://schemas.microsoft.com/office/drawing/2014/main" val="283085176"/>
                    </a:ext>
                  </a:extLst>
                </a:gridCol>
                <a:gridCol w="723900">
                  <a:extLst>
                    <a:ext uri="{9D8B030D-6E8A-4147-A177-3AD203B41FA5}">
                      <a16:colId xmlns:a16="http://schemas.microsoft.com/office/drawing/2014/main" val="2202650728"/>
                    </a:ext>
                  </a:extLst>
                </a:gridCol>
              </a:tblGrid>
              <a:tr h="428625">
                <a:tc>
                  <a:txBody>
                    <a:bodyPr/>
                    <a:lstStyle/>
                    <a:p>
                      <a:pPr fontAlgn="auto">
                        <a:lnSpc>
                          <a:spcPts val="1200"/>
                        </a:lnSpc>
                        <a:buNone/>
                      </a:pPr>
                      <a:endParaRPr lang="en-US" sz="1000">
                        <a:solidFill>
                          <a:srgbClr val="424242"/>
                        </a:solidFill>
                        <a:effectLst/>
                        <a:latin typeface="Actor" panose="020B0604020202020204" charset="0"/>
                      </a:endParaRPr>
                    </a:p>
                  </a:txBody>
                  <a:tcPr anchor="ctr">
                    <a:lnL w="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Iteration1</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Iteration2</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Iteration3</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Iteration4</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17427761"/>
                  </a:ext>
                </a:extLst>
              </a:tr>
              <a:tr h="428625">
                <a:tc>
                  <a:txBody>
                    <a:bodyPr/>
                    <a:lstStyle/>
                    <a:p>
                      <a:pPr fontAlgn="base">
                        <a:lnSpc>
                          <a:spcPts val="1200"/>
                        </a:lnSpc>
                        <a:buNone/>
                      </a:pPr>
                      <a:r>
                        <a:rPr lang="en-US" sz="1000" b="1">
                          <a:solidFill>
                            <a:srgbClr val="424242"/>
                          </a:solidFill>
                          <a:effectLst/>
                          <a:latin typeface="Actor"/>
                        </a:rPr>
                        <a:t>UC2B’s Train Accuracy</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0.9999</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0.9999</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0.9999</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0.9999</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78100043"/>
                  </a:ext>
                </a:extLst>
              </a:tr>
              <a:tr h="428625">
                <a:tc>
                  <a:txBody>
                    <a:bodyPr/>
                    <a:lstStyle/>
                    <a:p>
                      <a:pPr fontAlgn="base">
                        <a:lnSpc>
                          <a:spcPts val="1200"/>
                        </a:lnSpc>
                        <a:buNone/>
                      </a:pPr>
                      <a:r>
                        <a:rPr lang="en-US" sz="1000" b="1">
                          <a:solidFill>
                            <a:srgbClr val="424242"/>
                          </a:solidFill>
                          <a:effectLst/>
                          <a:latin typeface="Actor"/>
                        </a:rPr>
                        <a:t>UC2B’s Test Accuracy</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0.9979</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0.9979</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0.9979</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0.9980</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59027067"/>
                  </a:ext>
                </a:extLst>
              </a:tr>
              <a:tr h="428625">
                <a:tc>
                  <a:txBody>
                    <a:bodyPr/>
                    <a:lstStyle/>
                    <a:p>
                      <a:pPr fontAlgn="base">
                        <a:lnSpc>
                          <a:spcPts val="1200"/>
                        </a:lnSpc>
                        <a:buNone/>
                      </a:pPr>
                      <a:r>
                        <a:rPr lang="en-US" sz="1000" b="1">
                          <a:solidFill>
                            <a:srgbClr val="424242"/>
                          </a:solidFill>
                          <a:effectLst/>
                          <a:latin typeface="Actor"/>
                        </a:rPr>
                        <a:t>UC2B’s Confidence Score</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0.9980</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0.9980</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0.9980</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fontAlgn="base">
                        <a:lnSpc>
                          <a:spcPts val="1200"/>
                        </a:lnSpc>
                        <a:buNone/>
                      </a:pPr>
                      <a:r>
                        <a:rPr lang="en-US" sz="1000">
                          <a:solidFill>
                            <a:srgbClr val="424242"/>
                          </a:solidFill>
                          <a:effectLst/>
                          <a:latin typeface="Actor"/>
                        </a:rPr>
                        <a:t>0.9981</a:t>
                      </a:r>
                      <a:endParaRPr lang="en-US">
                        <a:solidFill>
                          <a:srgbClr val="010602"/>
                        </a:solidFill>
                        <a:effectLst/>
                        <a:latin typeface="Actor"/>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01331555"/>
                  </a:ext>
                </a:extLst>
              </a:tr>
            </a:tbl>
          </a:graphicData>
        </a:graphic>
      </p:graphicFrame>
      <p:pic>
        <p:nvPicPr>
          <p:cNvPr id="3" name="Image 2" descr="Une image contenant capture d’écran, ligne, diagramme, Tracé&#10;&#10;Le contenu généré par l’IA peut être incorrect.">
            <a:extLst>
              <a:ext uri="{FF2B5EF4-FFF2-40B4-BE49-F238E27FC236}">
                <a16:creationId xmlns:a16="http://schemas.microsoft.com/office/drawing/2014/main" id="{CAE7B221-45FC-DADF-3D01-096FAC44DCD8}"/>
              </a:ext>
            </a:extLst>
          </p:cNvPr>
          <p:cNvPicPr>
            <a:picLocks noChangeAspect="1"/>
          </p:cNvPicPr>
          <p:nvPr/>
        </p:nvPicPr>
        <p:blipFill>
          <a:blip r:embed="rId2"/>
          <a:stretch>
            <a:fillRect/>
          </a:stretch>
        </p:blipFill>
        <p:spPr>
          <a:xfrm>
            <a:off x="215483" y="955622"/>
            <a:ext cx="4356517" cy="3236940"/>
          </a:xfrm>
          <a:prstGeom prst="rect">
            <a:avLst/>
          </a:prstGeom>
        </p:spPr>
      </p:pic>
    </p:spTree>
    <p:extLst>
      <p:ext uri="{BB962C8B-B14F-4D97-AF65-F5344CB8AC3E}">
        <p14:creationId xmlns:p14="http://schemas.microsoft.com/office/powerpoint/2010/main" val="376279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DAB9-50B6-6C5F-DEA7-E33988EAC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B1C01-B31F-D097-BBA2-C355ADCA2BB5}"/>
              </a:ext>
            </a:extLst>
          </p:cNvPr>
          <p:cNvSpPr>
            <a:spLocks noGrp="1"/>
          </p:cNvSpPr>
          <p:nvPr>
            <p:ph type="title" idx="4294967295"/>
          </p:nvPr>
        </p:nvSpPr>
        <p:spPr>
          <a:xfrm>
            <a:off x="1338263" y="444500"/>
            <a:ext cx="7805737" cy="665163"/>
          </a:xfrm>
        </p:spPr>
        <p:txBody>
          <a:bodyPr/>
          <a:lstStyle/>
          <a:p>
            <a:r>
              <a:rPr lang="en-JP"/>
              <a:t>UC2B in Parallel ‘Asynchronous’</a:t>
            </a:r>
          </a:p>
        </p:txBody>
      </p:sp>
      <p:sp>
        <p:nvSpPr>
          <p:cNvPr id="19" name="Google Shape;240;p22">
            <a:extLst>
              <a:ext uri="{FF2B5EF4-FFF2-40B4-BE49-F238E27FC236}">
                <a16:creationId xmlns:a16="http://schemas.microsoft.com/office/drawing/2014/main" id="{6B4ED6BA-2A35-2791-C673-CB75726054DD}"/>
              </a:ext>
            </a:extLst>
          </p:cNvPr>
          <p:cNvSpPr txBox="1">
            <a:spLocks/>
          </p:cNvSpPr>
          <p:nvPr/>
        </p:nvSpPr>
        <p:spPr>
          <a:xfrm>
            <a:off x="830868" y="3791729"/>
            <a:ext cx="7658125" cy="636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a:solidFill>
                  <a:srgbClr val="424242"/>
                </a:solidFill>
                <a:latin typeface="Actor"/>
              </a:rPr>
              <a:t>UC2B is robust, accurate, and well-balanced in its predictions</a:t>
            </a:r>
          </a:p>
          <a:p>
            <a:pPr marL="285750" indent="-285750">
              <a:buClr>
                <a:srgbClr val="DCDCDC"/>
              </a:buClr>
              <a:buFont typeface="Arial" panose="020B0604020202020204" pitchFamily="34" charset="0"/>
              <a:buChar char="•"/>
            </a:pPr>
            <a:r>
              <a:rPr lang="en-US" sz="1600">
                <a:solidFill>
                  <a:srgbClr val="424242"/>
                </a:solidFill>
                <a:latin typeface="Actor"/>
              </a:rPr>
              <a:t> Successfully generalizing from the training data to unseen data without overfitting</a:t>
            </a:r>
          </a:p>
        </p:txBody>
      </p:sp>
      <p:graphicFrame>
        <p:nvGraphicFramePr>
          <p:cNvPr id="6" name="Table 5">
            <a:extLst>
              <a:ext uri="{FF2B5EF4-FFF2-40B4-BE49-F238E27FC236}">
                <a16:creationId xmlns:a16="http://schemas.microsoft.com/office/drawing/2014/main" id="{A65FBC48-9CE8-5E8F-FD53-334201CDE18D}"/>
              </a:ext>
            </a:extLst>
          </p:cNvPr>
          <p:cNvGraphicFramePr>
            <a:graphicFrameLocks noGrp="1"/>
          </p:cNvGraphicFramePr>
          <p:nvPr>
            <p:extLst>
              <p:ext uri="{D42A27DB-BD31-4B8C-83A1-F6EECF244321}">
                <p14:modId xmlns:p14="http://schemas.microsoft.com/office/powerpoint/2010/main" val="805358718"/>
              </p:ext>
            </p:extLst>
          </p:nvPr>
        </p:nvGraphicFramePr>
        <p:xfrm>
          <a:off x="1399043" y="1305010"/>
          <a:ext cx="6448965" cy="2292161"/>
        </p:xfrm>
        <a:graphic>
          <a:graphicData uri="http://schemas.openxmlformats.org/drawingml/2006/table">
            <a:tbl>
              <a:tblPr firstRow="1" firstCol="1" bandRow="1">
                <a:tableStyleId>{D0875B98-2BAE-444B-91BB-A64DC0F8D0AA}</a:tableStyleId>
              </a:tblPr>
              <a:tblGrid>
                <a:gridCol w="946390">
                  <a:extLst>
                    <a:ext uri="{9D8B030D-6E8A-4147-A177-3AD203B41FA5}">
                      <a16:colId xmlns:a16="http://schemas.microsoft.com/office/drawing/2014/main" val="1412043475"/>
                    </a:ext>
                  </a:extLst>
                </a:gridCol>
                <a:gridCol w="517654">
                  <a:extLst>
                    <a:ext uri="{9D8B030D-6E8A-4147-A177-3AD203B41FA5}">
                      <a16:colId xmlns:a16="http://schemas.microsoft.com/office/drawing/2014/main" val="1028741338"/>
                    </a:ext>
                  </a:extLst>
                </a:gridCol>
                <a:gridCol w="579690">
                  <a:extLst>
                    <a:ext uri="{9D8B030D-6E8A-4147-A177-3AD203B41FA5}">
                      <a16:colId xmlns:a16="http://schemas.microsoft.com/office/drawing/2014/main" val="1740893949"/>
                    </a:ext>
                  </a:extLst>
                </a:gridCol>
                <a:gridCol w="488015">
                  <a:extLst>
                    <a:ext uri="{9D8B030D-6E8A-4147-A177-3AD203B41FA5}">
                      <a16:colId xmlns:a16="http://schemas.microsoft.com/office/drawing/2014/main" val="2028863427"/>
                    </a:ext>
                  </a:extLst>
                </a:gridCol>
                <a:gridCol w="579690">
                  <a:extLst>
                    <a:ext uri="{9D8B030D-6E8A-4147-A177-3AD203B41FA5}">
                      <a16:colId xmlns:a16="http://schemas.microsoft.com/office/drawing/2014/main" val="3297490225"/>
                    </a:ext>
                  </a:extLst>
                </a:gridCol>
                <a:gridCol w="488015">
                  <a:extLst>
                    <a:ext uri="{9D8B030D-6E8A-4147-A177-3AD203B41FA5}">
                      <a16:colId xmlns:a16="http://schemas.microsoft.com/office/drawing/2014/main" val="3490586198"/>
                    </a:ext>
                  </a:extLst>
                </a:gridCol>
                <a:gridCol w="488015">
                  <a:extLst>
                    <a:ext uri="{9D8B030D-6E8A-4147-A177-3AD203B41FA5}">
                      <a16:colId xmlns:a16="http://schemas.microsoft.com/office/drawing/2014/main" val="2248399170"/>
                    </a:ext>
                  </a:extLst>
                </a:gridCol>
                <a:gridCol w="488015">
                  <a:extLst>
                    <a:ext uri="{9D8B030D-6E8A-4147-A177-3AD203B41FA5}">
                      <a16:colId xmlns:a16="http://schemas.microsoft.com/office/drawing/2014/main" val="3638081502"/>
                    </a:ext>
                  </a:extLst>
                </a:gridCol>
                <a:gridCol w="488015">
                  <a:extLst>
                    <a:ext uri="{9D8B030D-6E8A-4147-A177-3AD203B41FA5}">
                      <a16:colId xmlns:a16="http://schemas.microsoft.com/office/drawing/2014/main" val="2551139143"/>
                    </a:ext>
                  </a:extLst>
                </a:gridCol>
                <a:gridCol w="687219">
                  <a:extLst>
                    <a:ext uri="{9D8B030D-6E8A-4147-A177-3AD203B41FA5}">
                      <a16:colId xmlns:a16="http://schemas.microsoft.com/office/drawing/2014/main" val="3620201663"/>
                    </a:ext>
                  </a:extLst>
                </a:gridCol>
                <a:gridCol w="698247">
                  <a:extLst>
                    <a:ext uri="{9D8B030D-6E8A-4147-A177-3AD203B41FA5}">
                      <a16:colId xmlns:a16="http://schemas.microsoft.com/office/drawing/2014/main" val="1392962185"/>
                    </a:ext>
                  </a:extLst>
                </a:gridCol>
              </a:tblGrid>
              <a:tr h="298601">
                <a:tc>
                  <a:txBody>
                    <a:bodyPr/>
                    <a:lstStyle/>
                    <a:p>
                      <a:pPr algn="ctr">
                        <a:lnSpc>
                          <a:spcPct val="115000"/>
                        </a:lnSpc>
                        <a:spcAft>
                          <a:spcPts val="1000"/>
                        </a:spcAft>
                      </a:pPr>
                      <a:r>
                        <a:rPr lang="en-US" sz="1000">
                          <a:solidFill>
                            <a:srgbClr val="424242"/>
                          </a:solidFill>
                          <a:effectLst/>
                          <a:latin typeface="Actor"/>
                        </a:rPr>
                        <a:t>Model</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lnSpc>
                          <a:spcPct val="115000"/>
                        </a:lnSpc>
                        <a:spcAft>
                          <a:spcPts val="1000"/>
                        </a:spcAft>
                      </a:pPr>
                      <a:r>
                        <a:rPr lang="en-US" sz="1000">
                          <a:solidFill>
                            <a:srgbClr val="424242"/>
                          </a:solidFill>
                          <a:effectLst/>
                          <a:latin typeface="Actor"/>
                        </a:rPr>
                        <a:t>Accuracy</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JP"/>
                    </a:p>
                  </a:txBody>
                  <a:tcPr/>
                </a:tc>
                <a:tc gridSpan="2">
                  <a:txBody>
                    <a:bodyPr/>
                    <a:lstStyle/>
                    <a:p>
                      <a:pPr algn="ctr">
                        <a:lnSpc>
                          <a:spcPct val="115000"/>
                        </a:lnSpc>
                        <a:spcAft>
                          <a:spcPts val="1000"/>
                        </a:spcAft>
                      </a:pPr>
                      <a:r>
                        <a:rPr lang="en-US" sz="1000">
                          <a:solidFill>
                            <a:srgbClr val="424242"/>
                          </a:solidFill>
                          <a:effectLst/>
                          <a:latin typeface="Actor"/>
                        </a:rPr>
                        <a:t>Precision</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JP"/>
                    </a:p>
                  </a:txBody>
                  <a:tcPr/>
                </a:tc>
                <a:tc gridSpan="2">
                  <a:txBody>
                    <a:bodyPr/>
                    <a:lstStyle/>
                    <a:p>
                      <a:pPr algn="ctr">
                        <a:lnSpc>
                          <a:spcPct val="115000"/>
                        </a:lnSpc>
                        <a:spcAft>
                          <a:spcPts val="1000"/>
                        </a:spcAft>
                        <a:tabLst>
                          <a:tab pos="694055" algn="l"/>
                        </a:tabLst>
                      </a:pPr>
                      <a:r>
                        <a:rPr lang="en-US" sz="1000">
                          <a:solidFill>
                            <a:srgbClr val="424242"/>
                          </a:solidFill>
                          <a:effectLst/>
                          <a:latin typeface="Actor"/>
                        </a:rPr>
                        <a:t>Recall</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JP"/>
                    </a:p>
                  </a:txBody>
                  <a:tcPr/>
                </a:tc>
                <a:tc gridSpan="2">
                  <a:txBody>
                    <a:bodyPr/>
                    <a:lstStyle/>
                    <a:p>
                      <a:pPr algn="ctr">
                        <a:lnSpc>
                          <a:spcPct val="115000"/>
                        </a:lnSpc>
                        <a:spcAft>
                          <a:spcPts val="1000"/>
                        </a:spcAft>
                      </a:pPr>
                      <a:r>
                        <a:rPr lang="en-US" sz="1000">
                          <a:solidFill>
                            <a:srgbClr val="424242"/>
                          </a:solidFill>
                          <a:effectLst/>
                          <a:latin typeface="Actor"/>
                        </a:rPr>
                        <a:t>F1-score</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JP"/>
                    </a:p>
                  </a:txBody>
                  <a:tcPr/>
                </a:tc>
                <a:tc gridSpan="2">
                  <a:txBody>
                    <a:bodyPr/>
                    <a:lstStyle/>
                    <a:p>
                      <a:pPr algn="ctr">
                        <a:lnSpc>
                          <a:spcPct val="115000"/>
                        </a:lnSpc>
                        <a:spcAft>
                          <a:spcPts val="1000"/>
                        </a:spcAft>
                      </a:pPr>
                      <a:r>
                        <a:rPr lang="en-US" sz="1000">
                          <a:solidFill>
                            <a:srgbClr val="424242"/>
                          </a:solidFill>
                          <a:effectLst/>
                          <a:latin typeface="Actor"/>
                        </a:rPr>
                        <a:t>Confidence Score</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JP"/>
                    </a:p>
                  </a:txBody>
                  <a:tcPr/>
                </a:tc>
                <a:extLst>
                  <a:ext uri="{0D108BD9-81ED-4DB2-BD59-A6C34878D82A}">
                    <a16:rowId xmlns:a16="http://schemas.microsoft.com/office/drawing/2014/main" val="1006564670"/>
                  </a:ext>
                </a:extLst>
              </a:tr>
              <a:tr h="290036">
                <a:tc>
                  <a:txBody>
                    <a:bodyPr/>
                    <a:lstStyle/>
                    <a:p>
                      <a:pPr>
                        <a:lnSpc>
                          <a:spcPct val="115000"/>
                        </a:lnSpc>
                        <a:spcAft>
                          <a:spcPts val="1000"/>
                        </a:spcAft>
                      </a:pPr>
                      <a:r>
                        <a:rPr lang="en-US" sz="1000">
                          <a:solidFill>
                            <a:srgbClr val="424242"/>
                          </a:solidFill>
                          <a:effectLst/>
                          <a:latin typeface="Actor"/>
                        </a:rPr>
                        <a:t>Data set</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Train</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Test</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Train</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Test</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Train</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Test</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Train</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Test</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Accuracy</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Precision</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19870895"/>
                  </a:ext>
                </a:extLst>
              </a:tr>
              <a:tr h="336484">
                <a:tc>
                  <a:txBody>
                    <a:bodyPr/>
                    <a:lstStyle/>
                    <a:p>
                      <a:pPr>
                        <a:lnSpc>
                          <a:spcPct val="115000"/>
                        </a:lnSpc>
                        <a:spcAft>
                          <a:spcPts val="1000"/>
                        </a:spcAft>
                      </a:pPr>
                      <a:r>
                        <a:rPr lang="en-US" sz="1000">
                          <a:solidFill>
                            <a:srgbClr val="424242"/>
                          </a:solidFill>
                          <a:effectLst/>
                          <a:latin typeface="Actor"/>
                        </a:rPr>
                        <a:t>Boosted Bagged LR</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0.979</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0.976</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0.414</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0.573</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0.021</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0.033</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0.041</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0.062</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0.997</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0.841</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01809817"/>
                  </a:ext>
                </a:extLst>
              </a:tr>
              <a:tr h="336484">
                <a:tc>
                  <a:txBody>
                    <a:bodyPr/>
                    <a:lstStyle/>
                    <a:p>
                      <a:pPr>
                        <a:lnSpc>
                          <a:spcPct val="115000"/>
                        </a:lnSpc>
                        <a:spcAft>
                          <a:spcPts val="1000"/>
                        </a:spcAft>
                      </a:pPr>
                      <a:r>
                        <a:rPr lang="en-US" sz="1000">
                          <a:solidFill>
                            <a:srgbClr val="424242"/>
                          </a:solidFill>
                          <a:effectLst/>
                          <a:latin typeface="Actor"/>
                        </a:rPr>
                        <a:t>Boosted Bagged DT</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0.990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0.988</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1.000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0.942</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1.000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0.929</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1.000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0.935</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0.998</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0.942</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23942470"/>
                  </a:ext>
                </a:extLst>
              </a:tr>
              <a:tr h="347292">
                <a:tc>
                  <a:txBody>
                    <a:bodyPr/>
                    <a:lstStyle/>
                    <a:p>
                      <a:pPr>
                        <a:lnSpc>
                          <a:spcPct val="115000"/>
                        </a:lnSpc>
                        <a:spcAft>
                          <a:spcPts val="1000"/>
                        </a:spcAft>
                      </a:pPr>
                      <a:r>
                        <a:rPr lang="en-US" sz="1000">
                          <a:solidFill>
                            <a:srgbClr val="424242"/>
                          </a:solidFill>
                          <a:effectLst/>
                          <a:latin typeface="Actor"/>
                        </a:rPr>
                        <a:t>Boosted Bagged GNB</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0.977</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0.969</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0.482</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0.455</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0.638</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0.633</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0.549</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0.529</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0.992</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0.973</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74526394"/>
                  </a:ext>
                </a:extLst>
              </a:tr>
              <a:tr h="336484">
                <a:tc>
                  <a:txBody>
                    <a:bodyPr/>
                    <a:lstStyle/>
                    <a:p>
                      <a:pPr>
                        <a:lnSpc>
                          <a:spcPct val="115000"/>
                        </a:lnSpc>
                        <a:spcAft>
                          <a:spcPts val="1000"/>
                        </a:spcAft>
                      </a:pPr>
                      <a:r>
                        <a:rPr lang="en-US" sz="1000">
                          <a:solidFill>
                            <a:srgbClr val="424242"/>
                          </a:solidFill>
                          <a:effectLst/>
                          <a:latin typeface="Actor"/>
                        </a:rPr>
                        <a:t>Boosted Bagged RF</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0.980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0.978</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1.000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0.935</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1.000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0.961</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1.000</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0.948</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0.998</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a:solidFill>
                            <a:srgbClr val="424242"/>
                          </a:solidFill>
                          <a:effectLst/>
                          <a:latin typeface="Actor"/>
                        </a:rPr>
                        <a:t>0.935</a:t>
                      </a:r>
                      <a:endParaRPr lang="fr-FR" sz="1100">
                        <a:solidFill>
                          <a:srgbClr val="424242"/>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856490471"/>
                  </a:ext>
                </a:extLst>
              </a:tr>
              <a:tr h="336484">
                <a:tc>
                  <a:txBody>
                    <a:bodyPr/>
                    <a:lstStyle/>
                    <a:p>
                      <a:pPr>
                        <a:lnSpc>
                          <a:spcPct val="115000"/>
                        </a:lnSpc>
                        <a:spcAft>
                          <a:spcPts val="1000"/>
                        </a:spcAft>
                      </a:pPr>
                      <a:r>
                        <a:rPr lang="en-US" sz="1000" b="1">
                          <a:solidFill>
                            <a:srgbClr val="000000"/>
                          </a:solidFill>
                          <a:effectLst/>
                          <a:latin typeface="Actor"/>
                        </a:rPr>
                        <a:t>Parallel UC2B</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0.999</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0.998</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1.000</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0.978</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1.000</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0.981</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1.000</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0.971</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0.999</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1000"/>
                        </a:spcAft>
                      </a:pPr>
                      <a:r>
                        <a:rPr lang="en-US" sz="1000" b="1">
                          <a:solidFill>
                            <a:srgbClr val="000000"/>
                          </a:solidFill>
                          <a:effectLst/>
                          <a:latin typeface="Actor"/>
                        </a:rPr>
                        <a:t>0.978</a:t>
                      </a:r>
                      <a:endParaRPr lang="fr-FR" sz="1100" b="1">
                        <a:solidFill>
                          <a:srgbClr val="000000"/>
                        </a:solidFill>
                        <a:effectLst/>
                        <a:latin typeface="Actor"/>
                        <a:ea typeface="MS Mincho"/>
                        <a:cs typeface="Arial"/>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38457612"/>
                  </a:ext>
                </a:extLst>
              </a:tr>
            </a:tbl>
          </a:graphicData>
        </a:graphic>
      </p:graphicFrame>
      <p:sp>
        <p:nvSpPr>
          <p:cNvPr id="3" name="TextBox 2">
            <a:extLst>
              <a:ext uri="{FF2B5EF4-FFF2-40B4-BE49-F238E27FC236}">
                <a16:creationId xmlns:a16="http://schemas.microsoft.com/office/drawing/2014/main" id="{ACBDF939-D99F-98E3-2EAA-697C67C81087}"/>
              </a:ext>
            </a:extLst>
          </p:cNvPr>
          <p:cNvSpPr txBox="1"/>
          <p:nvPr/>
        </p:nvSpPr>
        <p:spPr>
          <a:xfrm>
            <a:off x="8296031" y="4781367"/>
            <a:ext cx="383438" cy="307777"/>
          </a:xfrm>
          <a:prstGeom prst="rect">
            <a:avLst/>
          </a:prstGeom>
          <a:noFill/>
        </p:spPr>
        <p:txBody>
          <a:bodyPr wrap="none" rtlCol="0">
            <a:spAutoFit/>
          </a:bodyPr>
          <a:lstStyle/>
          <a:p>
            <a:r>
              <a:rPr lang="en-JP">
                <a:solidFill>
                  <a:schemeClr val="bg1"/>
                </a:solidFill>
              </a:rPr>
              <a:t>33</a:t>
            </a:r>
          </a:p>
        </p:txBody>
      </p:sp>
    </p:spTree>
    <p:extLst>
      <p:ext uri="{BB962C8B-B14F-4D97-AF65-F5344CB8AC3E}">
        <p14:creationId xmlns:p14="http://schemas.microsoft.com/office/powerpoint/2010/main" val="165559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C1CE8-DAA4-9002-4DEC-357C51A10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8D26A-5BFA-C586-DCE0-81E5238EE072}"/>
              </a:ext>
            </a:extLst>
          </p:cNvPr>
          <p:cNvSpPr>
            <a:spLocks noGrp="1"/>
          </p:cNvSpPr>
          <p:nvPr>
            <p:ph type="title" idx="4294967295"/>
          </p:nvPr>
        </p:nvSpPr>
        <p:spPr>
          <a:xfrm>
            <a:off x="1082102" y="260272"/>
            <a:ext cx="7807325" cy="663575"/>
          </a:xfrm>
        </p:spPr>
        <p:txBody>
          <a:bodyPr/>
          <a:lstStyle/>
          <a:p>
            <a:r>
              <a:rPr lang="en-JP"/>
              <a:t>UC2B with GCNs</a:t>
            </a:r>
          </a:p>
        </p:txBody>
      </p:sp>
      <p:sp>
        <p:nvSpPr>
          <p:cNvPr id="3" name="Google Shape;240;p22">
            <a:extLst>
              <a:ext uri="{FF2B5EF4-FFF2-40B4-BE49-F238E27FC236}">
                <a16:creationId xmlns:a16="http://schemas.microsoft.com/office/drawing/2014/main" id="{F9C439CC-BD6F-9FCB-1BB6-530F6A5EB288}"/>
              </a:ext>
            </a:extLst>
          </p:cNvPr>
          <p:cNvSpPr txBox="1">
            <a:spLocks/>
          </p:cNvSpPr>
          <p:nvPr/>
        </p:nvSpPr>
        <p:spPr>
          <a:xfrm>
            <a:off x="2247796" y="4314237"/>
            <a:ext cx="5476942" cy="40291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a:solidFill>
                  <a:srgbClr val="424242"/>
                </a:solidFill>
                <a:latin typeface="Actor"/>
              </a:rPr>
              <a:t>Loss: Cross entropy – Negative log-likelihood</a:t>
            </a:r>
          </a:p>
          <a:p>
            <a:pPr marL="285750" indent="-285750">
              <a:buClr>
                <a:srgbClr val="DCDCDC"/>
              </a:buClr>
              <a:buFont typeface="Arial" panose="020B0604020202020204" pitchFamily="34" charset="0"/>
              <a:buChar char="•"/>
            </a:pPr>
            <a:r>
              <a:rPr lang="en-US" sz="1600">
                <a:solidFill>
                  <a:srgbClr val="424242"/>
                </a:solidFill>
                <a:latin typeface="Actor"/>
              </a:rPr>
              <a:t>Activation: ReLU – Leaky ReLU</a:t>
            </a:r>
          </a:p>
        </p:txBody>
      </p:sp>
      <p:pic>
        <p:nvPicPr>
          <p:cNvPr id="7" name="Image 6" descr="Une image contenant capture d’écran, ligne, texte, Tracé&#10;&#10;Le contenu généré par l’IA peut être incorrect.">
            <a:extLst>
              <a:ext uri="{FF2B5EF4-FFF2-40B4-BE49-F238E27FC236}">
                <a16:creationId xmlns:a16="http://schemas.microsoft.com/office/drawing/2014/main" id="{990B991A-9464-B632-491B-A981DF0B0941}"/>
              </a:ext>
            </a:extLst>
          </p:cNvPr>
          <p:cNvPicPr>
            <a:picLocks noChangeAspect="1"/>
          </p:cNvPicPr>
          <p:nvPr/>
        </p:nvPicPr>
        <p:blipFill>
          <a:blip r:embed="rId2"/>
          <a:stretch>
            <a:fillRect/>
          </a:stretch>
        </p:blipFill>
        <p:spPr>
          <a:xfrm>
            <a:off x="1573967" y="815090"/>
            <a:ext cx="5841481" cy="3513321"/>
          </a:xfrm>
          <a:prstGeom prst="rect">
            <a:avLst/>
          </a:prstGeom>
        </p:spPr>
      </p:pic>
    </p:spTree>
    <p:extLst>
      <p:ext uri="{BB962C8B-B14F-4D97-AF65-F5344CB8AC3E}">
        <p14:creationId xmlns:p14="http://schemas.microsoft.com/office/powerpoint/2010/main" val="397528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D0C7-8025-8DDB-E76C-C9EBA538A2D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C5D50B1-A26A-FF97-DBED-2E91BE6FC3C2}"/>
              </a:ext>
            </a:extLst>
          </p:cNvPr>
          <p:cNvSpPr txBox="1">
            <a:spLocks/>
          </p:cNvSpPr>
          <p:nvPr/>
        </p:nvSpPr>
        <p:spPr>
          <a:xfrm>
            <a:off x="396510" y="204153"/>
            <a:ext cx="8270060" cy="66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r>
              <a:rPr lang="en-JP"/>
              <a:t>Synchronous Vs Asynchronous</a:t>
            </a:r>
          </a:p>
        </p:txBody>
      </p:sp>
      <p:sp>
        <p:nvSpPr>
          <p:cNvPr id="7" name="Google Shape;240;p22">
            <a:extLst>
              <a:ext uri="{FF2B5EF4-FFF2-40B4-BE49-F238E27FC236}">
                <a16:creationId xmlns:a16="http://schemas.microsoft.com/office/drawing/2014/main" id="{28782137-7AC2-5DDA-15D1-F4E72C3C3A2D}"/>
              </a:ext>
            </a:extLst>
          </p:cNvPr>
          <p:cNvSpPr txBox="1">
            <a:spLocks/>
          </p:cNvSpPr>
          <p:nvPr/>
        </p:nvSpPr>
        <p:spPr>
          <a:xfrm>
            <a:off x="2169822" y="4120648"/>
            <a:ext cx="6322672" cy="4706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a:solidFill>
                  <a:srgbClr val="424242"/>
                </a:solidFill>
                <a:latin typeface="Actor"/>
              </a:rPr>
              <a:t>Stability on 99.73% </a:t>
            </a:r>
          </a:p>
          <a:p>
            <a:pPr marL="285750" indent="-285750">
              <a:buClr>
                <a:srgbClr val="DCDCDC"/>
              </a:buClr>
              <a:buFont typeface="Arial" panose="020B0604020202020204" pitchFamily="34" charset="0"/>
              <a:buChar char="•"/>
            </a:pPr>
            <a:r>
              <a:rPr lang="en-US" sz="1600">
                <a:solidFill>
                  <a:srgbClr val="424242"/>
                </a:solidFill>
                <a:latin typeface="Actor"/>
              </a:rPr>
              <a:t>Accuracy stable on 99.74%, precision stable on 97.75%</a:t>
            </a:r>
          </a:p>
        </p:txBody>
      </p:sp>
      <p:sp>
        <p:nvSpPr>
          <p:cNvPr id="4" name="Google Shape;240;p22">
            <a:extLst>
              <a:ext uri="{FF2B5EF4-FFF2-40B4-BE49-F238E27FC236}">
                <a16:creationId xmlns:a16="http://schemas.microsoft.com/office/drawing/2014/main" id="{3FD764A0-2FB4-B5EA-ADE5-D1FE6AA34250}"/>
              </a:ext>
            </a:extLst>
          </p:cNvPr>
          <p:cNvSpPr txBox="1">
            <a:spLocks/>
          </p:cNvSpPr>
          <p:nvPr/>
        </p:nvSpPr>
        <p:spPr>
          <a:xfrm>
            <a:off x="3016432" y="3839375"/>
            <a:ext cx="3964091"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Accuracy and precision stability on </a:t>
            </a:r>
            <a:r>
              <a:rPr lang="en-US" sz="1600" err="1">
                <a:solidFill>
                  <a:schemeClr val="bg1">
                    <a:lumMod val="49000"/>
                  </a:schemeClr>
                </a:solidFill>
                <a:latin typeface="Actor"/>
              </a:rPr>
              <a:t>Fugaku</a:t>
            </a:r>
            <a:endParaRPr lang="en-US" sz="1600">
              <a:solidFill>
                <a:schemeClr val="bg1">
                  <a:lumMod val="49000"/>
                </a:schemeClr>
              </a:solidFill>
              <a:latin typeface="Actor"/>
            </a:endParaRPr>
          </a:p>
          <a:p>
            <a:endParaRPr lang="en-US" sz="1600">
              <a:solidFill>
                <a:schemeClr val="lt1"/>
              </a:solidFill>
              <a:latin typeface="Actor"/>
            </a:endParaRPr>
          </a:p>
        </p:txBody>
      </p:sp>
      <p:pic>
        <p:nvPicPr>
          <p:cNvPr id="8" name="Image 7" descr="Une image contenant capture d’écran, ligne, diagramme, texte&#10;&#10;Le contenu généré par l’IA peut être incorrect.">
            <a:extLst>
              <a:ext uri="{FF2B5EF4-FFF2-40B4-BE49-F238E27FC236}">
                <a16:creationId xmlns:a16="http://schemas.microsoft.com/office/drawing/2014/main" id="{E11333C1-F31D-E796-B8D6-CAA67B1312EC}"/>
              </a:ext>
            </a:extLst>
          </p:cNvPr>
          <p:cNvPicPr>
            <a:picLocks noChangeAspect="1"/>
          </p:cNvPicPr>
          <p:nvPr/>
        </p:nvPicPr>
        <p:blipFill>
          <a:blip r:embed="rId2"/>
          <a:stretch>
            <a:fillRect/>
          </a:stretch>
        </p:blipFill>
        <p:spPr>
          <a:xfrm>
            <a:off x="-3" y="852563"/>
            <a:ext cx="5101342" cy="2988666"/>
          </a:xfrm>
          <a:prstGeom prst="rect">
            <a:avLst/>
          </a:prstGeom>
        </p:spPr>
      </p:pic>
      <p:pic>
        <p:nvPicPr>
          <p:cNvPr id="9" name="Image 8" descr="Une image contenant capture d’écran, texte, diagramme&#10;&#10;Le contenu généré par l’IA peut être incorrect.">
            <a:extLst>
              <a:ext uri="{FF2B5EF4-FFF2-40B4-BE49-F238E27FC236}">
                <a16:creationId xmlns:a16="http://schemas.microsoft.com/office/drawing/2014/main" id="{6DD6D66A-6FA9-E297-BE66-159AF5128A3F}"/>
              </a:ext>
            </a:extLst>
          </p:cNvPr>
          <p:cNvPicPr>
            <a:picLocks noChangeAspect="1"/>
          </p:cNvPicPr>
          <p:nvPr/>
        </p:nvPicPr>
        <p:blipFill>
          <a:blip r:embed="rId3"/>
          <a:stretch>
            <a:fillRect/>
          </a:stretch>
        </p:blipFill>
        <p:spPr>
          <a:xfrm>
            <a:off x="4408043" y="847880"/>
            <a:ext cx="5101342" cy="2993353"/>
          </a:xfrm>
          <a:prstGeom prst="rect">
            <a:avLst/>
          </a:prstGeom>
        </p:spPr>
      </p:pic>
    </p:spTree>
    <p:extLst>
      <p:ext uri="{BB962C8B-B14F-4D97-AF65-F5344CB8AC3E}">
        <p14:creationId xmlns:p14="http://schemas.microsoft.com/office/powerpoint/2010/main" val="2729445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F939-6BB7-81B5-2C03-9E594CDE0C4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611AD4B-52B5-727C-1CCB-2713E6B4C8B0}"/>
              </a:ext>
            </a:extLst>
          </p:cNvPr>
          <p:cNvSpPr txBox="1">
            <a:spLocks/>
          </p:cNvSpPr>
          <p:nvPr/>
        </p:nvSpPr>
        <p:spPr>
          <a:xfrm>
            <a:off x="396510" y="204153"/>
            <a:ext cx="8270060" cy="66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r>
              <a:rPr lang="en-JP"/>
              <a:t>Synchronous Vs Asynchronous</a:t>
            </a:r>
          </a:p>
        </p:txBody>
      </p:sp>
      <p:sp>
        <p:nvSpPr>
          <p:cNvPr id="7" name="Google Shape;240;p22">
            <a:extLst>
              <a:ext uri="{FF2B5EF4-FFF2-40B4-BE49-F238E27FC236}">
                <a16:creationId xmlns:a16="http://schemas.microsoft.com/office/drawing/2014/main" id="{F08C8023-1302-0062-068F-50134D473C2D}"/>
              </a:ext>
            </a:extLst>
          </p:cNvPr>
          <p:cNvSpPr txBox="1">
            <a:spLocks/>
          </p:cNvSpPr>
          <p:nvPr/>
        </p:nvSpPr>
        <p:spPr>
          <a:xfrm>
            <a:off x="1678366" y="4384961"/>
            <a:ext cx="6322672" cy="4706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a:solidFill>
                  <a:srgbClr val="424242"/>
                </a:solidFill>
                <a:latin typeface="Actor"/>
              </a:rPr>
              <a:t>Speedup less than 2x, 11x weak scale on Fukagu</a:t>
            </a:r>
          </a:p>
          <a:p>
            <a:pPr marL="285750" indent="-285750">
              <a:buClr>
                <a:srgbClr val="DCDCDC"/>
              </a:buClr>
              <a:buFont typeface="Arial" panose="020B0604020202020204" pitchFamily="34" charset="0"/>
              <a:buChar char="•"/>
            </a:pPr>
            <a:r>
              <a:rPr lang="en-US" sz="1600">
                <a:solidFill>
                  <a:srgbClr val="424242"/>
                </a:solidFill>
                <a:latin typeface="Actor"/>
              </a:rPr>
              <a:t>3x speedup, less than double time from 300k to 3M samples</a:t>
            </a:r>
          </a:p>
        </p:txBody>
      </p:sp>
      <p:sp>
        <p:nvSpPr>
          <p:cNvPr id="8" name="Google Shape;240;p22">
            <a:extLst>
              <a:ext uri="{FF2B5EF4-FFF2-40B4-BE49-F238E27FC236}">
                <a16:creationId xmlns:a16="http://schemas.microsoft.com/office/drawing/2014/main" id="{6980CE93-D28E-CB74-73F5-DBFDF57814CD}"/>
              </a:ext>
            </a:extLst>
          </p:cNvPr>
          <p:cNvSpPr txBox="1">
            <a:spLocks/>
          </p:cNvSpPr>
          <p:nvPr/>
        </p:nvSpPr>
        <p:spPr>
          <a:xfrm>
            <a:off x="1589487" y="4131660"/>
            <a:ext cx="3964091"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Strong Scalability</a:t>
            </a:r>
          </a:p>
          <a:p>
            <a:endParaRPr lang="en-US" sz="1600">
              <a:solidFill>
                <a:schemeClr val="lt1"/>
              </a:solidFill>
              <a:latin typeface="Actor"/>
            </a:endParaRPr>
          </a:p>
        </p:txBody>
      </p:sp>
      <p:sp>
        <p:nvSpPr>
          <p:cNvPr id="9" name="Google Shape;240;p22">
            <a:extLst>
              <a:ext uri="{FF2B5EF4-FFF2-40B4-BE49-F238E27FC236}">
                <a16:creationId xmlns:a16="http://schemas.microsoft.com/office/drawing/2014/main" id="{C8590343-A6DB-8445-4C26-ED9D7A28EC44}"/>
              </a:ext>
            </a:extLst>
          </p:cNvPr>
          <p:cNvSpPr txBox="1">
            <a:spLocks/>
          </p:cNvSpPr>
          <p:nvPr/>
        </p:nvSpPr>
        <p:spPr>
          <a:xfrm>
            <a:off x="6099370" y="4131660"/>
            <a:ext cx="3964091"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Weak Scalability</a:t>
            </a:r>
          </a:p>
          <a:p>
            <a:endParaRPr lang="en-US" sz="1600">
              <a:solidFill>
                <a:schemeClr val="lt1"/>
              </a:solidFill>
              <a:latin typeface="Actor"/>
            </a:endParaRPr>
          </a:p>
        </p:txBody>
      </p:sp>
      <p:pic>
        <p:nvPicPr>
          <p:cNvPr id="3" name="Image 2" descr="Une image contenant capture d’écran, diagramme, ligne, Tracé&#10;&#10;Le contenu généré par l’IA peut être incorrect.">
            <a:extLst>
              <a:ext uri="{FF2B5EF4-FFF2-40B4-BE49-F238E27FC236}">
                <a16:creationId xmlns:a16="http://schemas.microsoft.com/office/drawing/2014/main" id="{899A0CC7-EAD7-F649-3C87-7C4BF72FA4FE}"/>
              </a:ext>
            </a:extLst>
          </p:cNvPr>
          <p:cNvPicPr>
            <a:picLocks noChangeAspect="1"/>
          </p:cNvPicPr>
          <p:nvPr/>
        </p:nvPicPr>
        <p:blipFill>
          <a:blip r:embed="rId2"/>
          <a:stretch>
            <a:fillRect/>
          </a:stretch>
        </p:blipFill>
        <p:spPr>
          <a:xfrm>
            <a:off x="768246" y="864223"/>
            <a:ext cx="7612193" cy="3265150"/>
          </a:xfrm>
          <a:prstGeom prst="rect">
            <a:avLst/>
          </a:prstGeom>
        </p:spPr>
      </p:pic>
    </p:spTree>
    <p:extLst>
      <p:ext uri="{BB962C8B-B14F-4D97-AF65-F5344CB8AC3E}">
        <p14:creationId xmlns:p14="http://schemas.microsoft.com/office/powerpoint/2010/main" val="412161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5A3EEBB3-562E-7FA5-BCA0-DC783484E890}"/>
            </a:ext>
          </a:extLst>
        </p:cNvPr>
        <p:cNvGrpSpPr/>
        <p:nvPr/>
      </p:nvGrpSpPr>
      <p:grpSpPr>
        <a:xfrm>
          <a:off x="0" y="0"/>
          <a:ext cx="0" cy="0"/>
          <a:chOff x="0" y="0"/>
          <a:chExt cx="0" cy="0"/>
        </a:xfrm>
      </p:grpSpPr>
      <p:sp>
        <p:nvSpPr>
          <p:cNvPr id="239" name="Google Shape;239;p22">
            <a:extLst>
              <a:ext uri="{FF2B5EF4-FFF2-40B4-BE49-F238E27FC236}">
                <a16:creationId xmlns:a16="http://schemas.microsoft.com/office/drawing/2014/main" id="{37830FF5-D161-9832-A3A5-6333C0AAFC19}"/>
              </a:ext>
            </a:extLst>
          </p:cNvPr>
          <p:cNvSpPr txBox="1">
            <a:spLocks noGrp="1"/>
          </p:cNvSpPr>
          <p:nvPr>
            <p:ph type="title" idx="4294967295"/>
          </p:nvPr>
        </p:nvSpPr>
        <p:spPr>
          <a:xfrm flipH="1">
            <a:off x="0" y="1992313"/>
            <a:ext cx="7813675" cy="93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 Introduction</a:t>
            </a:r>
            <a:endParaRPr b="1"/>
          </a:p>
        </p:txBody>
      </p:sp>
      <p:sp>
        <p:nvSpPr>
          <p:cNvPr id="240" name="Google Shape;240;p22">
            <a:extLst>
              <a:ext uri="{FF2B5EF4-FFF2-40B4-BE49-F238E27FC236}">
                <a16:creationId xmlns:a16="http://schemas.microsoft.com/office/drawing/2014/main" id="{1B252317-8E9C-F6E8-E37F-F7CF5F587F02}"/>
              </a:ext>
            </a:extLst>
          </p:cNvPr>
          <p:cNvSpPr txBox="1">
            <a:spLocks noGrp="1"/>
          </p:cNvSpPr>
          <p:nvPr>
            <p:ph type="subTitle" idx="4294967295"/>
          </p:nvPr>
        </p:nvSpPr>
        <p:spPr>
          <a:xfrm>
            <a:off x="0" y="3168650"/>
            <a:ext cx="5375275" cy="1506538"/>
          </a:xfrm>
          <a:prstGeom prst="rect">
            <a:avLst/>
          </a:prstGeom>
        </p:spPr>
        <p:txBody>
          <a:bodyPr spcFirstLastPara="1" wrap="square" lIns="91425" tIns="91425" rIns="91425" bIns="91425" anchor="ctr" anchorCtr="0">
            <a:noAutofit/>
          </a:bodyPr>
          <a:lstStyle/>
          <a:p>
            <a:pPr marL="285750" lvl="0" indent="-285750" algn="l">
              <a:spcBef>
                <a:spcPts val="0"/>
              </a:spcBef>
              <a:spcAft>
                <a:spcPts val="0"/>
              </a:spcAft>
              <a:buFont typeface="Arial" panose="020B0604020202020204" pitchFamily="34" charset="0"/>
              <a:buChar char="•"/>
            </a:pPr>
            <a:r>
              <a:rPr lang="en" sz="1600" dirty="0">
                <a:solidFill>
                  <a:schemeClr val="bg1">
                    <a:lumMod val="49000"/>
                  </a:schemeClr>
                </a:solidFill>
              </a:rPr>
              <a:t>AI and HPC Convergence</a:t>
            </a:r>
            <a:endParaRPr lang="fr-FR" sz="1600">
              <a:solidFill>
                <a:schemeClr val="bg1">
                  <a:lumMod val="49000"/>
                </a:schemeClr>
              </a:solidFill>
            </a:endParaRPr>
          </a:p>
          <a:p>
            <a:pPr marL="285750" lvl="0" indent="-285750" algn="l" rtl="0">
              <a:spcBef>
                <a:spcPts val="0"/>
              </a:spcBef>
              <a:spcAft>
                <a:spcPts val="0"/>
              </a:spcAft>
              <a:buFont typeface="Arial" panose="020B0604020202020204" pitchFamily="34" charset="0"/>
              <a:buChar char="•"/>
            </a:pPr>
            <a:r>
              <a:rPr lang="en" sz="1600" dirty="0">
                <a:solidFill>
                  <a:schemeClr val="bg1">
                    <a:lumMod val="49000"/>
                  </a:schemeClr>
                </a:solidFill>
              </a:rPr>
              <a:t>Anomaly detection</a:t>
            </a:r>
          </a:p>
          <a:p>
            <a:pPr marL="285750" indent="-285750">
              <a:lnSpc>
                <a:spcPct val="114999"/>
              </a:lnSpc>
              <a:buFont typeface="Arial,Sans-Serif" panose="020B0604020202020204" pitchFamily="34" charset="0"/>
              <a:buChar char="•"/>
            </a:pPr>
            <a:r>
              <a:rPr lang="en-US" sz="1600" dirty="0">
                <a:solidFill>
                  <a:schemeClr val="bg1">
                    <a:lumMod val="49000"/>
                  </a:schemeClr>
                </a:solidFill>
              </a:rPr>
              <a:t>Anomaly detection methods</a:t>
            </a:r>
          </a:p>
          <a:p>
            <a:pPr marL="285750" indent="-285750">
              <a:lnSpc>
                <a:spcPct val="114999"/>
              </a:lnSpc>
              <a:buFont typeface="Arial,Sans-Serif" panose="020B0604020202020204" pitchFamily="34" charset="0"/>
              <a:buChar char="•"/>
            </a:pPr>
            <a:r>
              <a:rPr lang="en" sz="1600" dirty="0">
                <a:solidFill>
                  <a:schemeClr val="bg1">
                    <a:lumMod val="49000"/>
                  </a:schemeClr>
                </a:solidFill>
              </a:rPr>
              <a:t>Challenges in </a:t>
            </a:r>
            <a:r>
              <a:rPr lang="en-US" sz="1600" dirty="0">
                <a:solidFill>
                  <a:schemeClr val="bg1">
                    <a:lumMod val="49000"/>
                  </a:schemeClr>
                </a:solidFill>
              </a:rPr>
              <a:t>anomaly detection </a:t>
            </a:r>
            <a:endParaRPr lang="en-US" dirty="0">
              <a:solidFill>
                <a:schemeClr val="bg1">
                  <a:lumMod val="49000"/>
                </a:schemeClr>
              </a:solidFill>
            </a:endParaRPr>
          </a:p>
        </p:txBody>
      </p:sp>
      <p:sp>
        <p:nvSpPr>
          <p:cNvPr id="242" name="Google Shape;242;p22">
            <a:extLst>
              <a:ext uri="{FF2B5EF4-FFF2-40B4-BE49-F238E27FC236}">
                <a16:creationId xmlns:a16="http://schemas.microsoft.com/office/drawing/2014/main" id="{4D139EA0-841B-DD86-C9BA-8EC7A797C619}"/>
              </a:ext>
            </a:extLst>
          </p:cNvPr>
          <p:cNvSpPr/>
          <p:nvPr/>
        </p:nvSpPr>
        <p:spPr>
          <a:xfrm>
            <a:off x="7701008" y="1040309"/>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a:extLst>
              <a:ext uri="{FF2B5EF4-FFF2-40B4-BE49-F238E27FC236}">
                <a16:creationId xmlns:a16="http://schemas.microsoft.com/office/drawing/2014/main" id="{C9614B6B-8C6F-E2D6-052D-B08AA3CFF485}"/>
              </a:ext>
            </a:extLst>
          </p:cNvPr>
          <p:cNvSpPr/>
          <p:nvPr/>
        </p:nvSpPr>
        <p:spPr>
          <a:xfrm>
            <a:off x="7668284" y="2800506"/>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a:extLst>
              <a:ext uri="{FF2B5EF4-FFF2-40B4-BE49-F238E27FC236}">
                <a16:creationId xmlns:a16="http://schemas.microsoft.com/office/drawing/2014/main" id="{3ABFFF95-3FFE-F1F9-F0A0-707B1BD62EEC}"/>
              </a:ext>
            </a:extLst>
          </p:cNvPr>
          <p:cNvSpPr/>
          <p:nvPr/>
        </p:nvSpPr>
        <p:spPr>
          <a:xfrm>
            <a:off x="7668284" y="3383025"/>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3;p22">
            <a:extLst>
              <a:ext uri="{FF2B5EF4-FFF2-40B4-BE49-F238E27FC236}">
                <a16:creationId xmlns:a16="http://schemas.microsoft.com/office/drawing/2014/main" id="{E84858F2-8462-0301-8CF2-A7C81C6FDB73}"/>
              </a:ext>
            </a:extLst>
          </p:cNvPr>
          <p:cNvSpPr/>
          <p:nvPr/>
        </p:nvSpPr>
        <p:spPr>
          <a:xfrm>
            <a:off x="7668284" y="2217987"/>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4;p22">
            <a:extLst>
              <a:ext uri="{FF2B5EF4-FFF2-40B4-BE49-F238E27FC236}">
                <a16:creationId xmlns:a16="http://schemas.microsoft.com/office/drawing/2014/main" id="{B94696A6-6DD0-7222-B07E-733A60109766}"/>
              </a:ext>
            </a:extLst>
          </p:cNvPr>
          <p:cNvSpPr/>
          <p:nvPr/>
        </p:nvSpPr>
        <p:spPr>
          <a:xfrm>
            <a:off x="7668284" y="3965544"/>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3;p22">
            <a:extLst>
              <a:ext uri="{FF2B5EF4-FFF2-40B4-BE49-F238E27FC236}">
                <a16:creationId xmlns:a16="http://schemas.microsoft.com/office/drawing/2014/main" id="{20BA6BDA-08DE-058A-0C56-159C663603EE}"/>
              </a:ext>
            </a:extLst>
          </p:cNvPr>
          <p:cNvSpPr/>
          <p:nvPr/>
        </p:nvSpPr>
        <p:spPr>
          <a:xfrm>
            <a:off x="7701008" y="1629148"/>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4;p22">
            <a:extLst>
              <a:ext uri="{FF2B5EF4-FFF2-40B4-BE49-F238E27FC236}">
                <a16:creationId xmlns:a16="http://schemas.microsoft.com/office/drawing/2014/main" id="{2C9CEE64-46ED-6946-8311-AE2F89A12104}"/>
              </a:ext>
            </a:extLst>
          </p:cNvPr>
          <p:cNvSpPr/>
          <p:nvPr/>
        </p:nvSpPr>
        <p:spPr>
          <a:xfrm>
            <a:off x="7701008" y="4548063"/>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155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E6EC-9A55-D0FD-CC29-661433FCB9F8}"/>
            </a:ext>
          </a:extLst>
        </p:cNvPr>
        <p:cNvGrpSpPr/>
        <p:nvPr/>
      </p:nvGrpSpPr>
      <p:grpSpPr>
        <a:xfrm>
          <a:off x="0" y="0"/>
          <a:ext cx="0" cy="0"/>
          <a:chOff x="0" y="0"/>
          <a:chExt cx="0" cy="0"/>
        </a:xfrm>
      </p:grpSpPr>
      <p:sp>
        <p:nvSpPr>
          <p:cNvPr id="13" name="Google Shape;240;p22">
            <a:extLst>
              <a:ext uri="{FF2B5EF4-FFF2-40B4-BE49-F238E27FC236}">
                <a16:creationId xmlns:a16="http://schemas.microsoft.com/office/drawing/2014/main" id="{97850BFC-75D1-4E72-0B10-EB4842E619F2}"/>
              </a:ext>
            </a:extLst>
          </p:cNvPr>
          <p:cNvSpPr txBox="1">
            <a:spLocks/>
          </p:cNvSpPr>
          <p:nvPr/>
        </p:nvSpPr>
        <p:spPr>
          <a:xfrm>
            <a:off x="1446997" y="3647360"/>
            <a:ext cx="2315173" cy="32859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Speedup per epoch</a:t>
            </a:r>
          </a:p>
          <a:p>
            <a:endParaRPr lang="en-US" sz="1600">
              <a:solidFill>
                <a:schemeClr val="lt1"/>
              </a:solidFill>
              <a:latin typeface="Actor"/>
            </a:endParaRPr>
          </a:p>
        </p:txBody>
      </p:sp>
      <p:sp>
        <p:nvSpPr>
          <p:cNvPr id="14" name="Google Shape;240;p22">
            <a:extLst>
              <a:ext uri="{FF2B5EF4-FFF2-40B4-BE49-F238E27FC236}">
                <a16:creationId xmlns:a16="http://schemas.microsoft.com/office/drawing/2014/main" id="{018A96C7-190A-1097-A05A-37E587CF6FFB}"/>
              </a:ext>
            </a:extLst>
          </p:cNvPr>
          <p:cNvSpPr txBox="1">
            <a:spLocks/>
          </p:cNvSpPr>
          <p:nvPr/>
        </p:nvSpPr>
        <p:spPr>
          <a:xfrm>
            <a:off x="5161489" y="3579742"/>
            <a:ext cx="3431522" cy="35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lumMod val="49000"/>
                  </a:schemeClr>
                </a:solidFill>
                <a:latin typeface="Actor"/>
              </a:rPr>
              <a:t>Speedup of the entire execution time </a:t>
            </a:r>
          </a:p>
        </p:txBody>
      </p:sp>
      <p:sp>
        <p:nvSpPr>
          <p:cNvPr id="19" name="Google Shape;240;p22">
            <a:extLst>
              <a:ext uri="{FF2B5EF4-FFF2-40B4-BE49-F238E27FC236}">
                <a16:creationId xmlns:a16="http://schemas.microsoft.com/office/drawing/2014/main" id="{BA402D49-D1EF-301F-92E9-733C961288E8}"/>
              </a:ext>
            </a:extLst>
          </p:cNvPr>
          <p:cNvSpPr txBox="1">
            <a:spLocks/>
          </p:cNvSpPr>
          <p:nvPr/>
        </p:nvSpPr>
        <p:spPr>
          <a:xfrm>
            <a:off x="1219852" y="3809089"/>
            <a:ext cx="6302087" cy="125865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DCDCDC"/>
              </a:buClr>
              <a:buFont typeface="Arial" panose="020B0604020202020204" pitchFamily="34" charset="0"/>
              <a:buChar char="•"/>
            </a:pPr>
            <a:r>
              <a:rPr lang="en-US" sz="1600">
                <a:solidFill>
                  <a:srgbClr val="424242"/>
                </a:solidFill>
                <a:latin typeface="Actor"/>
              </a:rPr>
              <a:t>Speedup of the ensemble per epoch 50x, GCNs 41x, MLP 54x</a:t>
            </a:r>
          </a:p>
          <a:p>
            <a:pPr marL="285750" indent="-285750">
              <a:buClr>
                <a:srgbClr val="DCDCDC"/>
              </a:buClr>
              <a:buFont typeface="Arial" panose="020B0604020202020204" pitchFamily="34" charset="0"/>
              <a:buChar char="•"/>
            </a:pPr>
            <a:r>
              <a:rPr lang="en-US" sz="1600">
                <a:solidFill>
                  <a:srgbClr val="424242"/>
                </a:solidFill>
                <a:latin typeface="Actor"/>
              </a:rPr>
              <a:t>Speedup of the ensemble for 200 epochs 49x, GCNs 41x, MLP 52x</a:t>
            </a:r>
          </a:p>
          <a:p>
            <a:pPr marL="285750" indent="-285750">
              <a:buClr>
                <a:srgbClr val="DCDCDC"/>
              </a:buClr>
              <a:buFont typeface="Arial" panose="020B0604020202020204" pitchFamily="34" charset="0"/>
              <a:buChar char="•"/>
            </a:pPr>
            <a:r>
              <a:rPr lang="en-US" sz="1600">
                <a:solidFill>
                  <a:srgbClr val="424242"/>
                </a:solidFill>
                <a:latin typeface="Actor"/>
              </a:rPr>
              <a:t>ET per epoch 4 seconds on 1 node and 0.08 seconds on 512 nodes</a:t>
            </a:r>
          </a:p>
          <a:p>
            <a:pPr marL="285750" indent="-285750">
              <a:buClr>
                <a:srgbClr val="DCDCDC"/>
              </a:buClr>
              <a:buFont typeface="Arial" panose="020B0604020202020204" pitchFamily="34" charset="0"/>
              <a:buChar char="•"/>
            </a:pPr>
            <a:r>
              <a:rPr lang="en-US" sz="1600">
                <a:solidFill>
                  <a:srgbClr val="424242"/>
                </a:solidFill>
                <a:latin typeface="Actor"/>
              </a:rPr>
              <a:t>ET total time on 1 node 867 seconds, 512 nodes 17 seconds</a:t>
            </a:r>
          </a:p>
        </p:txBody>
      </p:sp>
      <p:sp>
        <p:nvSpPr>
          <p:cNvPr id="5" name="Title 1">
            <a:extLst>
              <a:ext uri="{FF2B5EF4-FFF2-40B4-BE49-F238E27FC236}">
                <a16:creationId xmlns:a16="http://schemas.microsoft.com/office/drawing/2014/main" id="{B0E15C54-0AF1-D605-68D8-1585B5536156}"/>
              </a:ext>
            </a:extLst>
          </p:cNvPr>
          <p:cNvSpPr txBox="1">
            <a:spLocks/>
          </p:cNvSpPr>
          <p:nvPr/>
        </p:nvSpPr>
        <p:spPr>
          <a:xfrm>
            <a:off x="396510" y="204153"/>
            <a:ext cx="8270060" cy="66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000"/>
              <a:buFont typeface="Jura"/>
              <a:buNone/>
              <a:defRPr sz="36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r>
              <a:rPr lang="en-JP"/>
              <a:t>Graph Scale on Fugaku</a:t>
            </a:r>
          </a:p>
        </p:txBody>
      </p:sp>
      <p:pic>
        <p:nvPicPr>
          <p:cNvPr id="7" name="Image 6" descr="Une image contenant ligne, obscurité, nuit, capture d’écran&#10;&#10;Le contenu généré par l’IA peut être incorrect.">
            <a:extLst>
              <a:ext uri="{FF2B5EF4-FFF2-40B4-BE49-F238E27FC236}">
                <a16:creationId xmlns:a16="http://schemas.microsoft.com/office/drawing/2014/main" id="{71FA2F5B-7E45-0DA8-83EE-75208D8B9543}"/>
              </a:ext>
            </a:extLst>
          </p:cNvPr>
          <p:cNvPicPr>
            <a:picLocks noChangeAspect="1"/>
          </p:cNvPicPr>
          <p:nvPr/>
        </p:nvPicPr>
        <p:blipFill>
          <a:blip r:embed="rId2"/>
          <a:stretch>
            <a:fillRect/>
          </a:stretch>
        </p:blipFill>
        <p:spPr>
          <a:xfrm>
            <a:off x="4604791" y="875987"/>
            <a:ext cx="4539211" cy="2763812"/>
          </a:xfrm>
          <a:prstGeom prst="rect">
            <a:avLst/>
          </a:prstGeom>
        </p:spPr>
      </p:pic>
      <p:pic>
        <p:nvPicPr>
          <p:cNvPr id="8" name="Image 7" descr="Une image contenant nuit, ligne, obscurité, léger&#10;&#10;Le contenu généré par l’IA peut être incorrect.">
            <a:extLst>
              <a:ext uri="{FF2B5EF4-FFF2-40B4-BE49-F238E27FC236}">
                <a16:creationId xmlns:a16="http://schemas.microsoft.com/office/drawing/2014/main" id="{6C3391A0-893E-7805-594A-885DAE3EFEC2}"/>
              </a:ext>
            </a:extLst>
          </p:cNvPr>
          <p:cNvPicPr>
            <a:picLocks noChangeAspect="1"/>
          </p:cNvPicPr>
          <p:nvPr/>
        </p:nvPicPr>
        <p:blipFill>
          <a:blip r:embed="rId3"/>
          <a:stretch>
            <a:fillRect/>
          </a:stretch>
        </p:blipFill>
        <p:spPr>
          <a:xfrm>
            <a:off x="0" y="875989"/>
            <a:ext cx="4703165" cy="2768496"/>
          </a:xfrm>
          <a:prstGeom prst="rect">
            <a:avLst/>
          </a:prstGeom>
        </p:spPr>
      </p:pic>
    </p:spTree>
    <p:extLst>
      <p:ext uri="{BB962C8B-B14F-4D97-AF65-F5344CB8AC3E}">
        <p14:creationId xmlns:p14="http://schemas.microsoft.com/office/powerpoint/2010/main" val="95902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2">
          <a:extLst>
            <a:ext uri="{FF2B5EF4-FFF2-40B4-BE49-F238E27FC236}">
              <a16:creationId xmlns:a16="http://schemas.microsoft.com/office/drawing/2014/main" id="{AC13B19C-90AF-A0E5-B285-E32730C9549D}"/>
            </a:ext>
          </a:extLst>
        </p:cNvPr>
        <p:cNvGrpSpPr/>
        <p:nvPr/>
      </p:nvGrpSpPr>
      <p:grpSpPr>
        <a:xfrm>
          <a:off x="0" y="0"/>
          <a:ext cx="0" cy="0"/>
          <a:chOff x="0" y="0"/>
          <a:chExt cx="0" cy="0"/>
        </a:xfrm>
      </p:grpSpPr>
      <p:sp>
        <p:nvSpPr>
          <p:cNvPr id="553" name="Google Shape;553;p31">
            <a:extLst>
              <a:ext uri="{FF2B5EF4-FFF2-40B4-BE49-F238E27FC236}">
                <a16:creationId xmlns:a16="http://schemas.microsoft.com/office/drawing/2014/main" id="{BDF8E6F6-6E42-303A-57A2-29CA1BD795AE}"/>
              </a:ext>
            </a:extLst>
          </p:cNvPr>
          <p:cNvSpPr txBox="1">
            <a:spLocks noGrp="1"/>
          </p:cNvSpPr>
          <p:nvPr>
            <p:ph type="title" idx="4294967295"/>
          </p:nvPr>
        </p:nvSpPr>
        <p:spPr>
          <a:xfrm>
            <a:off x="491865" y="452282"/>
            <a:ext cx="8651875" cy="665162"/>
          </a:xfrm>
          <a:prstGeom prst="rect">
            <a:avLst/>
          </a:prstGeom>
        </p:spPr>
        <p:txBody>
          <a:bodyPr spcFirstLastPara="1" wrap="square" lIns="91425" tIns="91425" rIns="91425" bIns="91425" anchor="t" anchorCtr="0">
            <a:noAutofit/>
          </a:bodyPr>
          <a:lstStyle/>
          <a:p>
            <a:pPr rtl="0">
              <a:spcBef>
                <a:spcPts val="0"/>
              </a:spcBef>
              <a:spcAft>
                <a:spcPts val="0"/>
              </a:spcAft>
            </a:pPr>
            <a:r>
              <a:rPr lang="fr-FR" dirty="0"/>
              <a:t>Findings and </a:t>
            </a:r>
            <a:r>
              <a:rPr lang="fr-FR" err="1"/>
              <a:t>Interpretation</a:t>
            </a:r>
            <a:endParaRPr lang="fr-FR"/>
          </a:p>
        </p:txBody>
      </p:sp>
      <p:grpSp>
        <p:nvGrpSpPr>
          <p:cNvPr id="2" name="Google Shape;779;p40">
            <a:extLst>
              <a:ext uri="{FF2B5EF4-FFF2-40B4-BE49-F238E27FC236}">
                <a16:creationId xmlns:a16="http://schemas.microsoft.com/office/drawing/2014/main" id="{02574B39-71BE-623B-9A7C-0653E5CE71AA}"/>
              </a:ext>
            </a:extLst>
          </p:cNvPr>
          <p:cNvGrpSpPr/>
          <p:nvPr/>
        </p:nvGrpSpPr>
        <p:grpSpPr>
          <a:xfrm>
            <a:off x="352496" y="1354801"/>
            <a:ext cx="7252128" cy="1113896"/>
            <a:chOff x="697402" y="1537681"/>
            <a:chExt cx="7252128" cy="1113896"/>
          </a:xfrm>
        </p:grpSpPr>
        <p:grpSp>
          <p:nvGrpSpPr>
            <p:cNvPr id="4" name="Google Shape;780;p40">
              <a:extLst>
                <a:ext uri="{FF2B5EF4-FFF2-40B4-BE49-F238E27FC236}">
                  <a16:creationId xmlns:a16="http://schemas.microsoft.com/office/drawing/2014/main" id="{9A593B2C-CE20-358A-9C6A-CB42EA0823D0}"/>
                </a:ext>
              </a:extLst>
            </p:cNvPr>
            <p:cNvGrpSpPr/>
            <p:nvPr/>
          </p:nvGrpSpPr>
          <p:grpSpPr>
            <a:xfrm>
              <a:off x="1431956" y="1537681"/>
              <a:ext cx="6517574" cy="1113896"/>
              <a:chOff x="5783142" y="1783106"/>
              <a:chExt cx="6517574" cy="1113896"/>
            </a:xfrm>
          </p:grpSpPr>
          <p:sp>
            <p:nvSpPr>
              <p:cNvPr id="21" name="Google Shape;781;p40">
                <a:extLst>
                  <a:ext uri="{FF2B5EF4-FFF2-40B4-BE49-F238E27FC236}">
                    <a16:creationId xmlns:a16="http://schemas.microsoft.com/office/drawing/2014/main" id="{6EE77EB4-C22C-917D-E95C-13E1FE1C237C}"/>
                  </a:ext>
                </a:extLst>
              </p:cNvPr>
              <p:cNvSpPr/>
              <p:nvPr/>
            </p:nvSpPr>
            <p:spPr>
              <a:xfrm>
                <a:off x="5783142" y="1783106"/>
                <a:ext cx="6394719"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bg1">
                        <a:lumMod val="49000"/>
                      </a:schemeClr>
                    </a:solidFill>
                    <a:latin typeface="Jura"/>
                    <a:ea typeface="Jura"/>
                    <a:cs typeface="Jura"/>
                    <a:sym typeface="Jura"/>
                  </a:rPr>
                  <a:t>Approach Validation</a:t>
                </a:r>
                <a:endParaRPr sz="2000" b="1">
                  <a:solidFill>
                    <a:schemeClr val="bg1">
                      <a:lumMod val="49000"/>
                    </a:schemeClr>
                  </a:solidFill>
                  <a:latin typeface="Jura"/>
                  <a:ea typeface="Jura"/>
                  <a:cs typeface="Jura"/>
                  <a:sym typeface="Jura"/>
                </a:endParaRPr>
              </a:p>
            </p:txBody>
          </p:sp>
          <p:sp>
            <p:nvSpPr>
              <p:cNvPr id="22" name="Google Shape;782;p40">
                <a:extLst>
                  <a:ext uri="{FF2B5EF4-FFF2-40B4-BE49-F238E27FC236}">
                    <a16:creationId xmlns:a16="http://schemas.microsoft.com/office/drawing/2014/main" id="{23F49351-ABAE-C63C-73D1-3F3877087B97}"/>
                  </a:ext>
                </a:extLst>
              </p:cNvPr>
              <p:cNvSpPr/>
              <p:nvPr/>
            </p:nvSpPr>
            <p:spPr>
              <a:xfrm>
                <a:off x="5857400" y="2032387"/>
                <a:ext cx="6443316" cy="86461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a:solidFill>
                      <a:srgbClr val="424242"/>
                    </a:solidFill>
                    <a:latin typeface="Actor"/>
                    <a:ea typeface="Actor"/>
                    <a:cs typeface="Actor"/>
                    <a:sym typeface="Actor"/>
                  </a:rPr>
                  <a:t>99.5% UC2B in sequence</a:t>
                </a:r>
                <a:br>
                  <a:rPr lang="en">
                    <a:solidFill>
                      <a:srgbClr val="424242"/>
                    </a:solidFill>
                    <a:latin typeface="Actor"/>
                    <a:ea typeface="Actor"/>
                    <a:cs typeface="Actor"/>
                  </a:rPr>
                </a:br>
                <a:r>
                  <a:rPr lang="en">
                    <a:solidFill>
                      <a:srgbClr val="424242"/>
                    </a:solidFill>
                    <a:latin typeface="Actor"/>
                    <a:ea typeface="Actor"/>
                    <a:cs typeface="Actor"/>
                    <a:sym typeface="Actor"/>
                  </a:rPr>
                  <a:t>97% Synchronous parallel UC2B and graph</a:t>
                </a:r>
                <a:br>
                  <a:rPr lang="en">
                    <a:solidFill>
                      <a:srgbClr val="424242"/>
                    </a:solidFill>
                    <a:latin typeface="Actor"/>
                    <a:ea typeface="Actor"/>
                    <a:cs typeface="Actor"/>
                  </a:rPr>
                </a:br>
                <a:r>
                  <a:rPr lang="en">
                    <a:solidFill>
                      <a:srgbClr val="424242"/>
                    </a:solidFill>
                    <a:latin typeface="Actor"/>
                    <a:ea typeface="Actor"/>
                    <a:cs typeface="Actor"/>
                    <a:sym typeface="Actor"/>
                  </a:rPr>
                  <a:t>99.74% Asynchronous and diverse co-methods</a:t>
                </a:r>
                <a:br>
                  <a:rPr lang="en">
                    <a:solidFill>
                      <a:schemeClr val="lt1"/>
                    </a:solidFill>
                    <a:latin typeface="Actor"/>
                    <a:ea typeface="Actor"/>
                    <a:cs typeface="Actor"/>
                    <a:sym typeface="Actor"/>
                  </a:rPr>
                </a:br>
                <a:endParaRPr>
                  <a:solidFill>
                    <a:schemeClr val="lt1"/>
                  </a:solidFill>
                  <a:latin typeface="Actor"/>
                  <a:ea typeface="Actor"/>
                  <a:cs typeface="Actor"/>
                  <a:sym typeface="Actor"/>
                </a:endParaRPr>
              </a:p>
            </p:txBody>
          </p:sp>
        </p:grpSp>
        <p:sp>
          <p:nvSpPr>
            <p:cNvPr id="7" name="Google Shape;783;p40">
              <a:extLst>
                <a:ext uri="{FF2B5EF4-FFF2-40B4-BE49-F238E27FC236}">
                  <a16:creationId xmlns:a16="http://schemas.microsoft.com/office/drawing/2014/main" id="{4935D898-0772-061C-F67A-C45FD4600322}"/>
                </a:ext>
              </a:extLst>
            </p:cNvPr>
            <p:cNvSpPr/>
            <p:nvPr/>
          </p:nvSpPr>
          <p:spPr>
            <a:xfrm>
              <a:off x="697402" y="1599875"/>
              <a:ext cx="734100" cy="585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400" b="1">
                  <a:solidFill>
                    <a:schemeClr val="dk2"/>
                  </a:solidFill>
                  <a:latin typeface="Jura"/>
                  <a:ea typeface="Jura"/>
                  <a:cs typeface="Jura"/>
                  <a:sym typeface="Jura"/>
                </a:rPr>
                <a:t>1</a:t>
              </a:r>
              <a:endParaRPr sz="2400" b="1">
                <a:solidFill>
                  <a:schemeClr val="dk2"/>
                </a:solidFill>
                <a:latin typeface="Jura"/>
                <a:ea typeface="Jura"/>
                <a:cs typeface="Jura"/>
                <a:sym typeface="Jura"/>
              </a:endParaRPr>
            </a:p>
          </p:txBody>
        </p:sp>
      </p:grpSp>
      <p:grpSp>
        <p:nvGrpSpPr>
          <p:cNvPr id="23" name="Google Shape;784;p40">
            <a:extLst>
              <a:ext uri="{FF2B5EF4-FFF2-40B4-BE49-F238E27FC236}">
                <a16:creationId xmlns:a16="http://schemas.microsoft.com/office/drawing/2014/main" id="{FCD58BAB-E331-FDDF-29A1-DFC28FCA29FB}"/>
              </a:ext>
            </a:extLst>
          </p:cNvPr>
          <p:cNvGrpSpPr/>
          <p:nvPr/>
        </p:nvGrpSpPr>
        <p:grpSpPr>
          <a:xfrm>
            <a:off x="352496" y="2539894"/>
            <a:ext cx="7549941" cy="666835"/>
            <a:chOff x="697402" y="2718047"/>
            <a:chExt cx="7549941" cy="666836"/>
          </a:xfrm>
        </p:grpSpPr>
        <p:sp>
          <p:nvSpPr>
            <p:cNvPr id="24" name="Google Shape;786;p40">
              <a:extLst>
                <a:ext uri="{FF2B5EF4-FFF2-40B4-BE49-F238E27FC236}">
                  <a16:creationId xmlns:a16="http://schemas.microsoft.com/office/drawing/2014/main" id="{DA86945C-1EA4-4A8E-3158-74E5712E0C06}"/>
                </a:ext>
              </a:extLst>
            </p:cNvPr>
            <p:cNvSpPr/>
            <p:nvPr/>
          </p:nvSpPr>
          <p:spPr>
            <a:xfrm>
              <a:off x="1395424" y="2718047"/>
              <a:ext cx="6851919" cy="365699"/>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bg1">
                      <a:lumMod val="49000"/>
                    </a:schemeClr>
                  </a:solidFill>
                  <a:latin typeface="Jura"/>
                  <a:ea typeface="Jura"/>
                  <a:cs typeface="Jura"/>
                  <a:sym typeface="Jura"/>
                </a:rPr>
                <a:t>Fast Detection</a:t>
              </a:r>
              <a:endParaRPr sz="2000" b="1">
                <a:solidFill>
                  <a:schemeClr val="bg1">
                    <a:lumMod val="49000"/>
                  </a:schemeClr>
                </a:solidFill>
                <a:latin typeface="Jura"/>
                <a:ea typeface="Jura"/>
                <a:cs typeface="Jura"/>
                <a:sym typeface="Jura"/>
              </a:endParaRPr>
            </a:p>
          </p:txBody>
        </p:sp>
        <p:sp>
          <p:nvSpPr>
            <p:cNvPr id="25" name="Google Shape;788;p40">
              <a:extLst>
                <a:ext uri="{FF2B5EF4-FFF2-40B4-BE49-F238E27FC236}">
                  <a16:creationId xmlns:a16="http://schemas.microsoft.com/office/drawing/2014/main" id="{71346A33-3C0D-F024-51F5-13BF6160F4DC}"/>
                </a:ext>
              </a:extLst>
            </p:cNvPr>
            <p:cNvSpPr/>
            <p:nvPr/>
          </p:nvSpPr>
          <p:spPr>
            <a:xfrm>
              <a:off x="697402" y="2799583"/>
              <a:ext cx="734100" cy="585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400" b="1">
                  <a:solidFill>
                    <a:schemeClr val="dk2"/>
                  </a:solidFill>
                  <a:latin typeface="Jura"/>
                  <a:ea typeface="Jura"/>
                  <a:cs typeface="Jura"/>
                  <a:sym typeface="Jura"/>
                </a:rPr>
                <a:t>2</a:t>
              </a:r>
              <a:endParaRPr sz="2400" b="1">
                <a:solidFill>
                  <a:schemeClr val="dk2"/>
                </a:solidFill>
                <a:latin typeface="Jura"/>
                <a:ea typeface="Jura"/>
                <a:cs typeface="Jura"/>
                <a:sym typeface="Jura"/>
              </a:endParaRPr>
            </a:p>
          </p:txBody>
        </p:sp>
      </p:grpSp>
      <p:grpSp>
        <p:nvGrpSpPr>
          <p:cNvPr id="26" name="Google Shape;789;p40">
            <a:extLst>
              <a:ext uri="{FF2B5EF4-FFF2-40B4-BE49-F238E27FC236}">
                <a16:creationId xmlns:a16="http://schemas.microsoft.com/office/drawing/2014/main" id="{88B2DB55-6D0E-10F7-0FB8-F920B3C8DA1E}"/>
              </a:ext>
            </a:extLst>
          </p:cNvPr>
          <p:cNvGrpSpPr/>
          <p:nvPr/>
        </p:nvGrpSpPr>
        <p:grpSpPr>
          <a:xfrm>
            <a:off x="352496" y="3679517"/>
            <a:ext cx="6540155" cy="656444"/>
            <a:chOff x="696802" y="3563012"/>
            <a:chExt cx="6540155" cy="656444"/>
          </a:xfrm>
        </p:grpSpPr>
        <p:sp>
          <p:nvSpPr>
            <p:cNvPr id="27" name="Google Shape;791;p40">
              <a:extLst>
                <a:ext uri="{FF2B5EF4-FFF2-40B4-BE49-F238E27FC236}">
                  <a16:creationId xmlns:a16="http://schemas.microsoft.com/office/drawing/2014/main" id="{3658FEB7-9BB1-3B67-36CA-9E2B70AE302E}"/>
                </a:ext>
              </a:extLst>
            </p:cNvPr>
            <p:cNvSpPr/>
            <p:nvPr/>
          </p:nvSpPr>
          <p:spPr>
            <a:xfrm>
              <a:off x="1394824" y="3563012"/>
              <a:ext cx="5842133"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bg1">
                      <a:lumMod val="49000"/>
                    </a:schemeClr>
                  </a:solidFill>
                  <a:latin typeface="Jura"/>
                  <a:ea typeface="Jura"/>
                  <a:cs typeface="Jura"/>
                  <a:sym typeface="Jura"/>
                </a:rPr>
                <a:t>Scalable Detection</a:t>
              </a:r>
              <a:endParaRPr sz="2000" b="1">
                <a:solidFill>
                  <a:schemeClr val="bg1">
                    <a:lumMod val="49000"/>
                  </a:schemeClr>
                </a:solidFill>
                <a:latin typeface="Jura"/>
                <a:ea typeface="Jura"/>
                <a:cs typeface="Jura"/>
                <a:sym typeface="Jura"/>
              </a:endParaRPr>
            </a:p>
          </p:txBody>
        </p:sp>
        <p:sp>
          <p:nvSpPr>
            <p:cNvPr id="30" name="Google Shape;793;p40">
              <a:extLst>
                <a:ext uri="{FF2B5EF4-FFF2-40B4-BE49-F238E27FC236}">
                  <a16:creationId xmlns:a16="http://schemas.microsoft.com/office/drawing/2014/main" id="{58128D08-82D7-7082-95BE-197B65E4019E}"/>
                </a:ext>
              </a:extLst>
            </p:cNvPr>
            <p:cNvSpPr/>
            <p:nvPr/>
          </p:nvSpPr>
          <p:spPr>
            <a:xfrm>
              <a:off x="696802" y="3634156"/>
              <a:ext cx="734100" cy="585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400" b="1">
                  <a:solidFill>
                    <a:schemeClr val="dk2"/>
                  </a:solidFill>
                  <a:latin typeface="Jura"/>
                  <a:ea typeface="Jura"/>
                  <a:cs typeface="Jura"/>
                  <a:sym typeface="Jura"/>
                </a:rPr>
                <a:t>3</a:t>
              </a:r>
              <a:endParaRPr sz="2400" b="1">
                <a:solidFill>
                  <a:schemeClr val="dk2"/>
                </a:solidFill>
                <a:latin typeface="Jura"/>
                <a:ea typeface="Jura"/>
                <a:cs typeface="Jura"/>
                <a:sym typeface="Jura"/>
              </a:endParaRPr>
            </a:p>
          </p:txBody>
        </p:sp>
      </p:grpSp>
      <p:cxnSp>
        <p:nvCxnSpPr>
          <p:cNvPr id="31" name="Google Shape;802;p40">
            <a:extLst>
              <a:ext uri="{FF2B5EF4-FFF2-40B4-BE49-F238E27FC236}">
                <a16:creationId xmlns:a16="http://schemas.microsoft.com/office/drawing/2014/main" id="{B954CBCB-0E21-86C8-C397-DCA7C69A5748}"/>
              </a:ext>
            </a:extLst>
          </p:cNvPr>
          <p:cNvCxnSpPr>
            <a:cxnSpLocks/>
          </p:cNvCxnSpPr>
          <p:nvPr/>
        </p:nvCxnSpPr>
        <p:spPr>
          <a:xfrm rot="-5400000" flipH="1">
            <a:off x="582588" y="2275871"/>
            <a:ext cx="275100" cy="600"/>
          </a:xfrm>
          <a:prstGeom prst="bentConnector3">
            <a:avLst>
              <a:gd name="adj1" fmla="val 49982"/>
            </a:avLst>
          </a:prstGeom>
          <a:noFill/>
          <a:ln w="9525" cap="flat" cmpd="sng">
            <a:solidFill>
              <a:schemeClr val="bg1">
                <a:lumMod val="50000"/>
              </a:schemeClr>
            </a:solidFill>
            <a:prstDash val="solid"/>
            <a:round/>
            <a:headEnd type="none" w="med" len="med"/>
            <a:tailEnd type="none" w="med" len="med"/>
          </a:ln>
        </p:spPr>
      </p:cxnSp>
      <p:cxnSp>
        <p:nvCxnSpPr>
          <p:cNvPr id="32" name="Google Shape;803;p40">
            <a:extLst>
              <a:ext uri="{FF2B5EF4-FFF2-40B4-BE49-F238E27FC236}">
                <a16:creationId xmlns:a16="http://schemas.microsoft.com/office/drawing/2014/main" id="{E92A2927-FEE4-6619-356B-D22749D2E25C}"/>
              </a:ext>
            </a:extLst>
          </p:cNvPr>
          <p:cNvCxnSpPr>
            <a:cxnSpLocks/>
          </p:cNvCxnSpPr>
          <p:nvPr/>
        </p:nvCxnSpPr>
        <p:spPr>
          <a:xfrm rot="-5400000" flipH="1">
            <a:off x="582296" y="3472493"/>
            <a:ext cx="275100" cy="600"/>
          </a:xfrm>
          <a:prstGeom prst="bentConnector3">
            <a:avLst>
              <a:gd name="adj1" fmla="val 49977"/>
            </a:avLst>
          </a:prstGeom>
          <a:noFill/>
          <a:ln w="9525" cap="flat" cmpd="sng">
            <a:solidFill>
              <a:schemeClr val="bg1">
                <a:lumMod val="50000"/>
              </a:schemeClr>
            </a:solidFill>
            <a:prstDash val="solid"/>
            <a:round/>
            <a:headEnd type="none" w="med" len="med"/>
            <a:tailEnd type="none" w="med" len="med"/>
          </a:ln>
        </p:spPr>
      </p:cxnSp>
      <p:sp>
        <p:nvSpPr>
          <p:cNvPr id="33" name="Google Shape;782;p40">
            <a:extLst>
              <a:ext uri="{FF2B5EF4-FFF2-40B4-BE49-F238E27FC236}">
                <a16:creationId xmlns:a16="http://schemas.microsoft.com/office/drawing/2014/main" id="{0CB67531-9116-B2CB-34B9-BCE2A93CA607}"/>
              </a:ext>
            </a:extLst>
          </p:cNvPr>
          <p:cNvSpPr/>
          <p:nvPr/>
        </p:nvSpPr>
        <p:spPr>
          <a:xfrm>
            <a:off x="1126274" y="2745728"/>
            <a:ext cx="6967208" cy="864615"/>
          </a:xfrm>
          <a:prstGeom prst="rect">
            <a:avLst/>
          </a:prstGeom>
          <a:noFill/>
          <a:ln>
            <a:noFill/>
          </a:ln>
        </p:spPr>
        <p:txBody>
          <a:bodyPr spcFirstLastPara="1" wrap="square" lIns="91425" tIns="91425" rIns="91425" bIns="91425" anchor="t" anchorCtr="0">
            <a:noAutofit/>
          </a:bodyPr>
          <a:lstStyle/>
          <a:p>
            <a:pPr>
              <a:lnSpc>
                <a:spcPct val="115000"/>
              </a:lnSpc>
            </a:pPr>
            <a:r>
              <a:rPr lang="fr-FR">
                <a:solidFill>
                  <a:srgbClr val="424242"/>
                </a:solidFill>
                <a:latin typeface="Actor"/>
                <a:ea typeface="Actor"/>
                <a:cs typeface="Actor"/>
                <a:sym typeface="Actor"/>
              </a:rPr>
              <a:t>From 10 days to 263 seconds</a:t>
            </a:r>
            <a:br>
              <a:rPr lang="en">
                <a:solidFill>
                  <a:srgbClr val="424242"/>
                </a:solidFill>
                <a:latin typeface="Actor"/>
                <a:ea typeface="Actor"/>
                <a:cs typeface="Actor"/>
              </a:rPr>
            </a:br>
            <a:r>
              <a:rPr lang="en">
                <a:solidFill>
                  <a:srgbClr val="424242"/>
                </a:solidFill>
                <a:latin typeface="Actor"/>
                <a:ea typeface="Actor"/>
                <a:cs typeface="Actor"/>
                <a:sym typeface="Actor"/>
              </a:rPr>
              <a:t>Adapted to small resources 26 minutes, HP resources 4.5 minutes, 17 seconds with graphs</a:t>
            </a:r>
            <a:br>
              <a:rPr lang="en">
                <a:solidFill>
                  <a:srgbClr val="424242"/>
                </a:solidFill>
                <a:latin typeface="Actor"/>
                <a:ea typeface="Actor"/>
                <a:cs typeface="Actor"/>
              </a:rPr>
            </a:br>
            <a:r>
              <a:rPr lang="en">
                <a:solidFill>
                  <a:srgbClr val="424242"/>
                </a:solidFill>
                <a:latin typeface="Actor"/>
                <a:ea typeface="Actor"/>
                <a:cs typeface="Actor"/>
                <a:sym typeface="Actor"/>
              </a:rPr>
              <a:t>Adapted to continue training applications</a:t>
            </a:r>
            <a:endParaRPr>
              <a:solidFill>
                <a:srgbClr val="424242"/>
              </a:solidFill>
              <a:latin typeface="Actor"/>
              <a:ea typeface="Actor"/>
              <a:cs typeface="Actor"/>
              <a:sym typeface="Actor"/>
            </a:endParaRPr>
          </a:p>
        </p:txBody>
      </p:sp>
      <p:sp>
        <p:nvSpPr>
          <p:cNvPr id="34" name="Google Shape;782;p40">
            <a:extLst>
              <a:ext uri="{FF2B5EF4-FFF2-40B4-BE49-F238E27FC236}">
                <a16:creationId xmlns:a16="http://schemas.microsoft.com/office/drawing/2014/main" id="{9A185584-6EF3-FE25-2B3B-0C0F753D2CF1}"/>
              </a:ext>
            </a:extLst>
          </p:cNvPr>
          <p:cNvSpPr/>
          <p:nvPr/>
        </p:nvSpPr>
        <p:spPr>
          <a:xfrm>
            <a:off x="1126274" y="3928975"/>
            <a:ext cx="6967208" cy="864615"/>
          </a:xfrm>
          <a:prstGeom prst="rect">
            <a:avLst/>
          </a:prstGeom>
          <a:noFill/>
          <a:ln>
            <a:noFill/>
          </a:ln>
        </p:spPr>
        <p:txBody>
          <a:bodyPr spcFirstLastPara="1" wrap="square" lIns="91425" tIns="91425" rIns="91425" bIns="91425" anchor="t" anchorCtr="0">
            <a:noAutofit/>
          </a:bodyPr>
          <a:lstStyle/>
          <a:p>
            <a:pPr>
              <a:lnSpc>
                <a:spcPct val="115000"/>
              </a:lnSpc>
            </a:pPr>
            <a:r>
              <a:rPr lang="fr-FR">
                <a:solidFill>
                  <a:srgbClr val="424242"/>
                </a:solidFill>
                <a:latin typeface="Actor"/>
                <a:ea typeface="Actor"/>
                <a:cs typeface="Actor"/>
                <a:sym typeface="Actor"/>
              </a:rPr>
              <a:t>Weak and strong scale</a:t>
            </a:r>
            <a:br>
              <a:rPr lang="en">
                <a:solidFill>
                  <a:srgbClr val="424242"/>
                </a:solidFill>
                <a:latin typeface="Actor"/>
                <a:ea typeface="Actor"/>
                <a:cs typeface="Actor"/>
              </a:rPr>
            </a:br>
            <a:r>
              <a:rPr lang="fr-FR">
                <a:solidFill>
                  <a:srgbClr val="424242"/>
                </a:solidFill>
                <a:latin typeface="Actor"/>
                <a:ea typeface="Actor"/>
                <a:cs typeface="Actor"/>
                <a:sym typeface="Actor"/>
              </a:rPr>
              <a:t>Data scalability</a:t>
            </a:r>
            <a:r>
              <a:rPr lang="fr-FR">
                <a:solidFill>
                  <a:srgbClr val="424242"/>
                </a:solidFill>
                <a:latin typeface="Actor"/>
              </a:rPr>
              <a:t> </a:t>
            </a:r>
            <a:endParaRPr lang="en">
              <a:solidFill>
                <a:srgbClr val="424242"/>
              </a:solidFill>
              <a:latin typeface="Actor"/>
            </a:endParaRPr>
          </a:p>
          <a:p>
            <a:pPr>
              <a:lnSpc>
                <a:spcPct val="115000"/>
              </a:lnSpc>
            </a:pPr>
            <a:r>
              <a:rPr lang="en">
                <a:solidFill>
                  <a:srgbClr val="424242"/>
                </a:solidFill>
                <a:latin typeface="Actor"/>
                <a:ea typeface="Actor"/>
                <a:cs typeface="Actor"/>
                <a:sym typeface="Actor"/>
              </a:rPr>
              <a:t>Speedup over 50x</a:t>
            </a:r>
            <a:endParaRPr>
              <a:solidFill>
                <a:srgbClr val="424242"/>
              </a:solidFill>
              <a:latin typeface="Actor"/>
              <a:ea typeface="Actor"/>
              <a:cs typeface="Actor"/>
              <a:sym typeface="Actor"/>
            </a:endParaRPr>
          </a:p>
        </p:txBody>
      </p:sp>
      <p:sp>
        <p:nvSpPr>
          <p:cNvPr id="3" name="TextBox 2">
            <a:extLst>
              <a:ext uri="{FF2B5EF4-FFF2-40B4-BE49-F238E27FC236}">
                <a16:creationId xmlns:a16="http://schemas.microsoft.com/office/drawing/2014/main" id="{6CDF9516-F052-C5EA-62A0-AB8A86C91B27}"/>
              </a:ext>
            </a:extLst>
          </p:cNvPr>
          <p:cNvSpPr txBox="1"/>
          <p:nvPr/>
        </p:nvSpPr>
        <p:spPr>
          <a:xfrm>
            <a:off x="8296031" y="4781367"/>
            <a:ext cx="383438" cy="307777"/>
          </a:xfrm>
          <a:prstGeom prst="rect">
            <a:avLst/>
          </a:prstGeom>
          <a:noFill/>
        </p:spPr>
        <p:txBody>
          <a:bodyPr wrap="none" rtlCol="0">
            <a:spAutoFit/>
          </a:bodyPr>
          <a:lstStyle/>
          <a:p>
            <a:r>
              <a:rPr lang="en-JP">
                <a:solidFill>
                  <a:schemeClr val="bg1"/>
                </a:solidFill>
              </a:rPr>
              <a:t>40</a:t>
            </a:r>
          </a:p>
        </p:txBody>
      </p:sp>
    </p:spTree>
    <p:extLst>
      <p:ext uri="{BB962C8B-B14F-4D97-AF65-F5344CB8AC3E}">
        <p14:creationId xmlns:p14="http://schemas.microsoft.com/office/powerpoint/2010/main" val="3536227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986A0BD-FAB3-94BF-D6A9-9C6281986BE1}"/>
            </a:ext>
          </a:extLst>
        </p:cNvPr>
        <p:cNvGrpSpPr/>
        <p:nvPr/>
      </p:nvGrpSpPr>
      <p:grpSpPr>
        <a:xfrm>
          <a:off x="0" y="0"/>
          <a:ext cx="0" cy="0"/>
          <a:chOff x="0" y="0"/>
          <a:chExt cx="0" cy="0"/>
        </a:xfrm>
      </p:grpSpPr>
      <p:sp>
        <p:nvSpPr>
          <p:cNvPr id="239" name="Google Shape;239;p22">
            <a:extLst>
              <a:ext uri="{FF2B5EF4-FFF2-40B4-BE49-F238E27FC236}">
                <a16:creationId xmlns:a16="http://schemas.microsoft.com/office/drawing/2014/main" id="{3717B3E9-91A8-2425-B5CC-8A35AC36D404}"/>
              </a:ext>
            </a:extLst>
          </p:cNvPr>
          <p:cNvSpPr txBox="1">
            <a:spLocks noGrp="1"/>
          </p:cNvSpPr>
          <p:nvPr>
            <p:ph type="title" idx="4294967295"/>
          </p:nvPr>
        </p:nvSpPr>
        <p:spPr>
          <a:xfrm flipH="1">
            <a:off x="0" y="1992313"/>
            <a:ext cx="7813675" cy="93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6. Conclusion</a:t>
            </a:r>
            <a:endParaRPr b="1" dirty="0"/>
          </a:p>
        </p:txBody>
      </p:sp>
      <p:sp>
        <p:nvSpPr>
          <p:cNvPr id="240" name="Google Shape;240;p22">
            <a:extLst>
              <a:ext uri="{FF2B5EF4-FFF2-40B4-BE49-F238E27FC236}">
                <a16:creationId xmlns:a16="http://schemas.microsoft.com/office/drawing/2014/main" id="{F17BA457-AD12-314A-0D59-0D5E873C5A78}"/>
              </a:ext>
            </a:extLst>
          </p:cNvPr>
          <p:cNvSpPr txBox="1">
            <a:spLocks noGrp="1"/>
          </p:cNvSpPr>
          <p:nvPr>
            <p:ph type="subTitle" idx="4294967295"/>
          </p:nvPr>
        </p:nvSpPr>
        <p:spPr>
          <a:xfrm>
            <a:off x="0" y="3051540"/>
            <a:ext cx="5375275" cy="1506538"/>
          </a:xfrm>
          <a:prstGeom prst="rect">
            <a:avLst/>
          </a:prstGeom>
        </p:spPr>
        <p:txBody>
          <a:bodyPr spcFirstLastPara="1" wrap="square" lIns="91425" tIns="91425" rIns="91425" bIns="91425" anchor="ctr" anchorCtr="0">
            <a:noAutofit/>
          </a:bodyPr>
          <a:lstStyle/>
          <a:p>
            <a:pPr marL="285750" indent="-285750">
              <a:buFont typeface="Arial" panose="020B0604020202020204" pitchFamily="34" charset="0"/>
              <a:buChar char="•"/>
            </a:pPr>
            <a:r>
              <a:rPr lang="en-US" sz="1600">
                <a:solidFill>
                  <a:schemeClr val="bg1">
                    <a:lumMod val="49000"/>
                  </a:schemeClr>
                </a:solidFill>
              </a:rPr>
              <a:t>Contributions summary </a:t>
            </a:r>
          </a:p>
          <a:p>
            <a:pPr marL="285750" indent="-285750">
              <a:buFont typeface="Arial" panose="020B0604020202020204" pitchFamily="34" charset="0"/>
              <a:buChar char="•"/>
            </a:pPr>
            <a:r>
              <a:rPr lang="en-US" sz="1600">
                <a:solidFill>
                  <a:schemeClr val="bg1">
                    <a:lumMod val="49000"/>
                  </a:schemeClr>
                </a:solidFill>
              </a:rPr>
              <a:t>Perspectives</a:t>
            </a:r>
          </a:p>
        </p:txBody>
      </p:sp>
      <p:sp>
        <p:nvSpPr>
          <p:cNvPr id="242" name="Google Shape;242;p22">
            <a:extLst>
              <a:ext uri="{FF2B5EF4-FFF2-40B4-BE49-F238E27FC236}">
                <a16:creationId xmlns:a16="http://schemas.microsoft.com/office/drawing/2014/main" id="{43708F4A-52B4-5B75-98FE-DB21F613E555}"/>
              </a:ext>
            </a:extLst>
          </p:cNvPr>
          <p:cNvSpPr/>
          <p:nvPr/>
        </p:nvSpPr>
        <p:spPr>
          <a:xfrm>
            <a:off x="7668284" y="4548063"/>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a:extLst>
              <a:ext uri="{FF2B5EF4-FFF2-40B4-BE49-F238E27FC236}">
                <a16:creationId xmlns:a16="http://schemas.microsoft.com/office/drawing/2014/main" id="{1B2A3441-B945-CE57-031E-D85650194013}"/>
              </a:ext>
            </a:extLst>
          </p:cNvPr>
          <p:cNvSpPr/>
          <p:nvPr/>
        </p:nvSpPr>
        <p:spPr>
          <a:xfrm>
            <a:off x="7668284" y="2800506"/>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a:extLst>
              <a:ext uri="{FF2B5EF4-FFF2-40B4-BE49-F238E27FC236}">
                <a16:creationId xmlns:a16="http://schemas.microsoft.com/office/drawing/2014/main" id="{FE945F58-426F-9BA4-ADE6-49536B44C833}"/>
              </a:ext>
            </a:extLst>
          </p:cNvPr>
          <p:cNvSpPr/>
          <p:nvPr/>
        </p:nvSpPr>
        <p:spPr>
          <a:xfrm>
            <a:off x="7668284" y="3383025"/>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3;p22">
            <a:extLst>
              <a:ext uri="{FF2B5EF4-FFF2-40B4-BE49-F238E27FC236}">
                <a16:creationId xmlns:a16="http://schemas.microsoft.com/office/drawing/2014/main" id="{2F6C1EF5-7296-00E1-862C-AFDCC54979BC}"/>
              </a:ext>
            </a:extLst>
          </p:cNvPr>
          <p:cNvSpPr/>
          <p:nvPr/>
        </p:nvSpPr>
        <p:spPr>
          <a:xfrm>
            <a:off x="7668284" y="2217987"/>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4;p22">
            <a:extLst>
              <a:ext uri="{FF2B5EF4-FFF2-40B4-BE49-F238E27FC236}">
                <a16:creationId xmlns:a16="http://schemas.microsoft.com/office/drawing/2014/main" id="{A752358B-0D33-3A52-8349-1960BF46C32C}"/>
              </a:ext>
            </a:extLst>
          </p:cNvPr>
          <p:cNvSpPr/>
          <p:nvPr/>
        </p:nvSpPr>
        <p:spPr>
          <a:xfrm>
            <a:off x="7668284" y="3965544"/>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3;p22">
            <a:extLst>
              <a:ext uri="{FF2B5EF4-FFF2-40B4-BE49-F238E27FC236}">
                <a16:creationId xmlns:a16="http://schemas.microsoft.com/office/drawing/2014/main" id="{8330549F-458C-5D1E-05B8-1F354D92EADA}"/>
              </a:ext>
            </a:extLst>
          </p:cNvPr>
          <p:cNvSpPr/>
          <p:nvPr/>
        </p:nvSpPr>
        <p:spPr>
          <a:xfrm>
            <a:off x="7701008" y="1629148"/>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4;p22">
            <a:extLst>
              <a:ext uri="{FF2B5EF4-FFF2-40B4-BE49-F238E27FC236}">
                <a16:creationId xmlns:a16="http://schemas.microsoft.com/office/drawing/2014/main" id="{53EBE60D-C734-B1C3-555B-3F4C197945D1}"/>
              </a:ext>
            </a:extLst>
          </p:cNvPr>
          <p:cNvSpPr/>
          <p:nvPr/>
        </p:nvSpPr>
        <p:spPr>
          <a:xfrm>
            <a:off x="7668284" y="1052080"/>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37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a:extLst>
            <a:ext uri="{FF2B5EF4-FFF2-40B4-BE49-F238E27FC236}">
              <a16:creationId xmlns:a16="http://schemas.microsoft.com/office/drawing/2014/main" id="{7A6085EE-703D-0FFC-E420-14BFA5EB1DB2}"/>
            </a:ext>
          </a:extLst>
        </p:cNvPr>
        <p:cNvGrpSpPr/>
        <p:nvPr/>
      </p:nvGrpSpPr>
      <p:grpSpPr>
        <a:xfrm>
          <a:off x="0" y="0"/>
          <a:ext cx="0" cy="0"/>
          <a:chOff x="0" y="0"/>
          <a:chExt cx="0" cy="0"/>
        </a:xfrm>
      </p:grpSpPr>
      <p:sp>
        <p:nvSpPr>
          <p:cNvPr id="553" name="Google Shape;553;p31">
            <a:extLst>
              <a:ext uri="{FF2B5EF4-FFF2-40B4-BE49-F238E27FC236}">
                <a16:creationId xmlns:a16="http://schemas.microsoft.com/office/drawing/2014/main" id="{7CB69605-B20B-C9C3-2B19-4F508CF166BD}"/>
              </a:ext>
            </a:extLst>
          </p:cNvPr>
          <p:cNvSpPr txBox="1">
            <a:spLocks noGrp="1"/>
          </p:cNvSpPr>
          <p:nvPr>
            <p:ph type="title" idx="4294967295"/>
          </p:nvPr>
        </p:nvSpPr>
        <p:spPr>
          <a:xfrm>
            <a:off x="219380" y="460501"/>
            <a:ext cx="8489533" cy="665163"/>
          </a:xfrm>
          <a:prstGeom prst="rect">
            <a:avLst/>
          </a:prstGeom>
        </p:spPr>
        <p:txBody>
          <a:bodyPr spcFirstLastPara="1" wrap="square" lIns="91425" tIns="91425" rIns="91425" bIns="91425" anchor="t" anchorCtr="0">
            <a:noAutofit/>
          </a:bodyPr>
          <a:lstStyle/>
          <a:p>
            <a:r>
              <a:rPr lang="fr-FR" dirty="0"/>
              <a:t>Contributions Summary and Perspectives</a:t>
            </a:r>
            <a:endParaRPr dirty="0"/>
          </a:p>
        </p:txBody>
      </p:sp>
      <p:sp>
        <p:nvSpPr>
          <p:cNvPr id="6" name="ZoneTexte 5">
            <a:extLst>
              <a:ext uri="{FF2B5EF4-FFF2-40B4-BE49-F238E27FC236}">
                <a16:creationId xmlns:a16="http://schemas.microsoft.com/office/drawing/2014/main" id="{DCEAB320-BE16-A19E-348A-1720F1ECB75A}"/>
              </a:ext>
            </a:extLst>
          </p:cNvPr>
          <p:cNvSpPr txBox="1"/>
          <p:nvPr/>
        </p:nvSpPr>
        <p:spPr>
          <a:xfrm>
            <a:off x="81660" y="1127555"/>
            <a:ext cx="9341974" cy="4548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1700" dirty="0">
              <a:ea typeface="Jura"/>
            </a:endParaRPr>
          </a:p>
          <a:p>
            <a:pPr marL="285750" indent="-285750">
              <a:buChar char="•"/>
            </a:pPr>
            <a:r>
              <a:rPr lang="en" sz="1600" b="1" dirty="0">
                <a:solidFill>
                  <a:srgbClr val="424242"/>
                </a:solidFill>
                <a:latin typeface="Jura"/>
                <a:ea typeface="Jura"/>
              </a:rPr>
              <a:t>Innovative integration of ML inspired by UC.</a:t>
            </a:r>
            <a:endParaRPr lang="fr-FR" sz="1600"/>
          </a:p>
          <a:p>
            <a:pPr marL="285750" indent="-285750">
              <a:buChar char="•"/>
            </a:pPr>
            <a:r>
              <a:rPr lang="en-US" sz="1600" b="1" dirty="0">
                <a:solidFill>
                  <a:srgbClr val="424242"/>
                </a:solidFill>
                <a:latin typeface="Jura"/>
                <a:ea typeface="Jura"/>
              </a:rPr>
              <a:t>Multi-level Parallelism.</a:t>
            </a:r>
          </a:p>
          <a:p>
            <a:pPr marL="285750" indent="-285750">
              <a:buChar char="•"/>
            </a:pPr>
            <a:r>
              <a:rPr lang="en-US" sz="1600" b="1" dirty="0">
                <a:solidFill>
                  <a:srgbClr val="424242"/>
                </a:solidFill>
                <a:latin typeface="Jura"/>
                <a:ea typeface="Jura"/>
              </a:rPr>
              <a:t>Heterogeneity of components, fault tolerance and load balancing potential.</a:t>
            </a:r>
          </a:p>
          <a:p>
            <a:pPr marL="285750" indent="-285750">
              <a:buChar char="•"/>
            </a:pPr>
            <a:r>
              <a:rPr lang="en-US" sz="1600" b="1" dirty="0">
                <a:solidFill>
                  <a:srgbClr val="424242"/>
                </a:solidFill>
                <a:latin typeface="Jura"/>
                <a:ea typeface="Jura"/>
              </a:rPr>
              <a:t>Natural coarse grain parallelism and asynchronism.</a:t>
            </a:r>
          </a:p>
          <a:p>
            <a:endParaRPr lang="en" sz="2000" b="1" dirty="0">
              <a:solidFill>
                <a:schemeClr val="bg1">
                  <a:lumMod val="49000"/>
                </a:schemeClr>
              </a:solidFill>
              <a:latin typeface="Jura"/>
              <a:ea typeface="Jura"/>
            </a:endParaRPr>
          </a:p>
          <a:p>
            <a:r>
              <a:rPr lang="en" sz="2000" b="1" dirty="0">
                <a:solidFill>
                  <a:schemeClr val="bg1">
                    <a:lumMod val="49000"/>
                  </a:schemeClr>
                </a:solidFill>
                <a:latin typeface="Jura"/>
                <a:ea typeface="Jura"/>
              </a:rPr>
              <a:t>Extension to spectral methods </a:t>
            </a:r>
            <a:endParaRPr lang="en-US" sz="2000" dirty="0">
              <a:solidFill>
                <a:schemeClr val="bg1">
                  <a:lumMod val="49000"/>
                </a:schemeClr>
              </a:solidFill>
              <a:latin typeface="Jura"/>
              <a:ea typeface="Jura"/>
            </a:endParaRPr>
          </a:p>
          <a:p>
            <a:pPr marL="285750" indent="-285750">
              <a:buFont typeface="Arial"/>
              <a:buChar char="•"/>
            </a:pPr>
            <a:r>
              <a:rPr lang="en" sz="1600" b="1" dirty="0">
                <a:solidFill>
                  <a:srgbClr val="424242"/>
                </a:solidFill>
                <a:latin typeface="Jura"/>
                <a:ea typeface="Jura"/>
              </a:rPr>
              <a:t>Global structure insights : connectivity and cluster ability through </a:t>
            </a:r>
            <a:r>
              <a:rPr lang="en" sz="1600" b="1" dirty="0" err="1">
                <a:solidFill>
                  <a:srgbClr val="424242"/>
                </a:solidFill>
                <a:latin typeface="Jura"/>
                <a:ea typeface="Jura"/>
              </a:rPr>
              <a:t>eig</a:t>
            </a:r>
            <a:r>
              <a:rPr lang="en-US" sz="1600" b="1" dirty="0">
                <a:solidFill>
                  <a:srgbClr val="424242"/>
                </a:solidFill>
                <a:latin typeface="Jura"/>
                <a:ea typeface="Jura"/>
              </a:rPr>
              <a:t>e</a:t>
            </a:r>
            <a:r>
              <a:rPr lang="en" sz="1600" b="1" dirty="0" err="1">
                <a:solidFill>
                  <a:srgbClr val="424242"/>
                </a:solidFill>
                <a:latin typeface="Jura"/>
                <a:ea typeface="Jura"/>
              </a:rPr>
              <a:t>nvalues</a:t>
            </a:r>
            <a:r>
              <a:rPr lang="en" sz="1600" b="1" dirty="0">
                <a:solidFill>
                  <a:srgbClr val="424242"/>
                </a:solidFill>
                <a:latin typeface="Jura"/>
                <a:ea typeface="Jura"/>
              </a:rPr>
              <a:t>.</a:t>
            </a:r>
          </a:p>
          <a:p>
            <a:pPr marL="285750" indent="-285750">
              <a:buFont typeface="Arial"/>
              <a:buChar char="•"/>
            </a:pPr>
            <a:r>
              <a:rPr lang="en" sz="1600" b="1" dirty="0">
                <a:solidFill>
                  <a:srgbClr val="424242"/>
                </a:solidFill>
                <a:latin typeface="Jura"/>
                <a:ea typeface="Jura"/>
              </a:rPr>
              <a:t>Synergy with advance graph-base models.</a:t>
            </a:r>
            <a:br>
              <a:rPr lang="en" dirty="0">
                <a:solidFill>
                  <a:srgbClr val="424242"/>
                </a:solidFill>
                <a:latin typeface="Actor"/>
                <a:ea typeface="Jura"/>
              </a:rPr>
            </a:br>
            <a:endParaRPr lang="en">
              <a:solidFill>
                <a:srgbClr val="424242"/>
              </a:solidFill>
              <a:latin typeface="Actor"/>
              <a:ea typeface="Jura"/>
            </a:endParaRPr>
          </a:p>
          <a:p>
            <a:r>
              <a:rPr lang="en" sz="2000" b="1" dirty="0">
                <a:solidFill>
                  <a:schemeClr val="bg1">
                    <a:lumMod val="49000"/>
                  </a:schemeClr>
                </a:solidFill>
                <a:latin typeface="Jura"/>
                <a:ea typeface="Jura"/>
              </a:rPr>
              <a:t>Generalization to broader domains</a:t>
            </a:r>
            <a:endParaRPr lang="en" dirty="0"/>
          </a:p>
          <a:p>
            <a:pPr marL="285750" indent="-285750">
              <a:buFont typeface="Arial"/>
              <a:buChar char="•"/>
            </a:pPr>
            <a:r>
              <a:rPr lang="en" sz="1600" b="1" dirty="0">
                <a:solidFill>
                  <a:srgbClr val="424242"/>
                </a:solidFill>
                <a:latin typeface="Jura"/>
                <a:ea typeface="Jura"/>
              </a:rPr>
              <a:t>Domain applications: </a:t>
            </a:r>
            <a:r>
              <a:rPr lang="fr-FR" sz="1600" b="1" dirty="0">
                <a:solidFill>
                  <a:srgbClr val="424242"/>
                </a:solidFill>
                <a:latin typeface="Jura"/>
                <a:ea typeface="Jura"/>
              </a:rPr>
              <a:t>supports </a:t>
            </a:r>
            <a:r>
              <a:rPr lang="fr-FR" sz="1600" b="1" dirty="0" err="1">
                <a:solidFill>
                  <a:srgbClr val="424242"/>
                </a:solidFill>
                <a:latin typeface="Jura"/>
                <a:ea typeface="Jura"/>
              </a:rPr>
              <a:t>healthcare</a:t>
            </a:r>
            <a:r>
              <a:rPr lang="fr-FR" sz="1600" b="1" dirty="0">
                <a:solidFill>
                  <a:srgbClr val="424242"/>
                </a:solidFill>
                <a:latin typeface="Jura"/>
                <a:ea typeface="Jura"/>
              </a:rPr>
              <a:t>, finance, IoT (real-time </a:t>
            </a:r>
            <a:r>
              <a:rPr lang="fr-FR" sz="1600" b="1" dirty="0" err="1">
                <a:solidFill>
                  <a:srgbClr val="424242"/>
                </a:solidFill>
                <a:latin typeface="Jura"/>
                <a:ea typeface="Jura"/>
              </a:rPr>
              <a:t>fault</a:t>
            </a:r>
            <a:r>
              <a:rPr lang="fr-FR" sz="1600" b="1" dirty="0">
                <a:solidFill>
                  <a:srgbClr val="424242"/>
                </a:solidFill>
                <a:latin typeface="Jura"/>
                <a:ea typeface="Jura"/>
              </a:rPr>
              <a:t> </a:t>
            </a:r>
            <a:r>
              <a:rPr lang="fr-FR" sz="1600" b="1" dirty="0" err="1">
                <a:solidFill>
                  <a:srgbClr val="424242"/>
                </a:solidFill>
                <a:latin typeface="Jura"/>
                <a:ea typeface="Jura"/>
              </a:rPr>
              <a:t>prediction</a:t>
            </a:r>
            <a:r>
              <a:rPr lang="fr-FR" sz="1600" b="1" dirty="0">
                <a:solidFill>
                  <a:srgbClr val="424242"/>
                </a:solidFill>
                <a:latin typeface="Jura"/>
                <a:ea typeface="Jura"/>
              </a:rPr>
              <a:t>). </a:t>
            </a:r>
            <a:endParaRPr lang="en" sz="1600" b="1" dirty="0">
              <a:solidFill>
                <a:srgbClr val="424242"/>
              </a:solidFill>
              <a:latin typeface="Jura"/>
              <a:ea typeface="Jura"/>
            </a:endParaRPr>
          </a:p>
          <a:p>
            <a:pPr marL="285750" indent="-285750">
              <a:buFont typeface="Arial"/>
              <a:buChar char="•"/>
            </a:pPr>
            <a:r>
              <a:rPr lang="en" sz="1600" b="1" dirty="0">
                <a:solidFill>
                  <a:srgbClr val="424242"/>
                </a:solidFill>
                <a:latin typeface="Jura"/>
                <a:ea typeface="Jura"/>
              </a:rPr>
              <a:t>Scalable and Precise: refine methodologies.</a:t>
            </a:r>
            <a:endParaRPr lang="fr-FR" sz="1600" b="1" dirty="0">
              <a:solidFill>
                <a:srgbClr val="424242"/>
              </a:solidFill>
              <a:latin typeface="Jura"/>
              <a:ea typeface="Jura"/>
            </a:endParaRPr>
          </a:p>
          <a:p>
            <a:pPr>
              <a:lnSpc>
                <a:spcPct val="114999"/>
              </a:lnSpc>
            </a:pPr>
            <a:endParaRPr lang="en" sz="1700" dirty="0">
              <a:solidFill>
                <a:srgbClr val="424242"/>
              </a:solidFill>
              <a:latin typeface="Actor"/>
              <a:ea typeface="Jura"/>
            </a:endParaRPr>
          </a:p>
          <a:p>
            <a:pPr marL="285750" indent="-285750">
              <a:buChar char="•"/>
            </a:pPr>
            <a:endParaRPr lang="en-US" sz="1700" b="1" dirty="0">
              <a:solidFill>
                <a:srgbClr val="424242"/>
              </a:solidFill>
              <a:latin typeface="Jura"/>
              <a:ea typeface="Jura"/>
            </a:endParaRPr>
          </a:p>
          <a:p>
            <a:pPr marL="285750" indent="-285750">
              <a:buChar char="•"/>
            </a:pPr>
            <a:endParaRPr lang="en-US" sz="1700" b="1" dirty="0">
              <a:solidFill>
                <a:srgbClr val="424242"/>
              </a:solidFill>
              <a:latin typeface="Jura"/>
              <a:ea typeface="Jura"/>
            </a:endParaRPr>
          </a:p>
          <a:p>
            <a:pPr marL="285750" indent="-285750">
              <a:buChar char="•"/>
            </a:pPr>
            <a:endParaRPr lang="fr-FR" sz="1700" dirty="0">
              <a:ea typeface="Jura"/>
            </a:endParaRPr>
          </a:p>
        </p:txBody>
      </p:sp>
    </p:spTree>
    <p:extLst>
      <p:ext uri="{BB962C8B-B14F-4D97-AF65-F5344CB8AC3E}">
        <p14:creationId xmlns:p14="http://schemas.microsoft.com/office/powerpoint/2010/main" val="70383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a:extLst>
            <a:ext uri="{FF2B5EF4-FFF2-40B4-BE49-F238E27FC236}">
              <a16:creationId xmlns:a16="http://schemas.microsoft.com/office/drawing/2014/main" id="{987CD8CB-1630-9617-15BA-F8E7FC5918C7}"/>
            </a:ext>
          </a:extLst>
        </p:cNvPr>
        <p:cNvGrpSpPr/>
        <p:nvPr/>
      </p:nvGrpSpPr>
      <p:grpSpPr>
        <a:xfrm>
          <a:off x="0" y="0"/>
          <a:ext cx="0" cy="0"/>
          <a:chOff x="0" y="0"/>
          <a:chExt cx="0" cy="0"/>
        </a:xfrm>
      </p:grpSpPr>
      <p:sp>
        <p:nvSpPr>
          <p:cNvPr id="553" name="Google Shape;553;p31">
            <a:extLst>
              <a:ext uri="{FF2B5EF4-FFF2-40B4-BE49-F238E27FC236}">
                <a16:creationId xmlns:a16="http://schemas.microsoft.com/office/drawing/2014/main" id="{F00117B9-62E3-6CDB-4728-A7034ACD9EEB}"/>
              </a:ext>
            </a:extLst>
          </p:cNvPr>
          <p:cNvSpPr txBox="1">
            <a:spLocks noGrp="1"/>
          </p:cNvSpPr>
          <p:nvPr>
            <p:ph type="title" idx="4294967295"/>
          </p:nvPr>
        </p:nvSpPr>
        <p:spPr>
          <a:xfrm>
            <a:off x="219380" y="273124"/>
            <a:ext cx="8489533" cy="665163"/>
          </a:xfrm>
          <a:prstGeom prst="rect">
            <a:avLst/>
          </a:prstGeom>
        </p:spPr>
        <p:txBody>
          <a:bodyPr spcFirstLastPara="1" wrap="square" lIns="91425" tIns="91425" rIns="91425" bIns="91425" anchor="t" anchorCtr="0">
            <a:noAutofit/>
          </a:bodyPr>
          <a:lstStyle/>
          <a:p>
            <a:pPr>
              <a:lnSpc>
                <a:spcPct val="114999"/>
              </a:lnSpc>
            </a:pPr>
            <a:r>
              <a:rPr lang="fr-FR" dirty="0"/>
              <a:t>Workshop Questions</a:t>
            </a:r>
          </a:p>
        </p:txBody>
      </p:sp>
      <p:sp>
        <p:nvSpPr>
          <p:cNvPr id="6" name="ZoneTexte 5">
            <a:extLst>
              <a:ext uri="{FF2B5EF4-FFF2-40B4-BE49-F238E27FC236}">
                <a16:creationId xmlns:a16="http://schemas.microsoft.com/office/drawing/2014/main" id="{8AE0B6CF-7B09-5B35-B73C-840C6512DFA9}"/>
              </a:ext>
            </a:extLst>
          </p:cNvPr>
          <p:cNvSpPr txBox="1"/>
          <p:nvPr/>
        </p:nvSpPr>
        <p:spPr>
          <a:xfrm>
            <a:off x="62922" y="710641"/>
            <a:ext cx="9079647" cy="5271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dirty="0">
              <a:ea typeface="Jura"/>
            </a:endParaRPr>
          </a:p>
          <a:p>
            <a:r>
              <a:rPr lang="en" b="1" dirty="0">
                <a:solidFill>
                  <a:schemeClr val="bg1">
                    <a:lumMod val="49000"/>
                  </a:schemeClr>
                </a:solidFill>
                <a:latin typeface="Jura"/>
                <a:ea typeface="Jura"/>
              </a:rPr>
              <a:t>What missing interoperability layers (software, standard, or abstraction) would most accelerate convergence between traditional HPC linear algebra workflows and today’s extreme-scale AI workloads.</a:t>
            </a:r>
            <a:endParaRPr lang="en-US" b="1">
              <a:solidFill>
                <a:schemeClr val="bg1">
                  <a:lumMod val="49000"/>
                </a:schemeClr>
              </a:solidFill>
              <a:latin typeface="Jura"/>
              <a:ea typeface="Jura"/>
            </a:endParaRPr>
          </a:p>
          <a:p>
            <a:br>
              <a:rPr lang="en" dirty="0">
                <a:ea typeface="Jura"/>
              </a:rPr>
            </a:br>
            <a:r>
              <a:rPr lang="en" b="1" dirty="0">
                <a:solidFill>
                  <a:srgbClr val="424242"/>
                </a:solidFill>
                <a:latin typeface="Jura"/>
                <a:ea typeface="Jura"/>
              </a:rPr>
              <a:t>A standard coupler or interface would make it easier. For example, to insert anomaly detection models, like spotting cyberattacks in HPC system logs, into existing simulation pipelines.</a:t>
            </a:r>
            <a:br>
              <a:rPr lang="en" dirty="0">
                <a:solidFill>
                  <a:srgbClr val="424242"/>
                </a:solidFill>
                <a:latin typeface="Actor"/>
                <a:ea typeface="Jura"/>
              </a:rPr>
            </a:br>
            <a:endParaRPr lang="en">
              <a:solidFill>
                <a:srgbClr val="424242"/>
              </a:solidFill>
              <a:latin typeface="Actor"/>
              <a:ea typeface="Jura"/>
            </a:endParaRPr>
          </a:p>
          <a:p>
            <a:r>
              <a:rPr lang="en" b="1" dirty="0">
                <a:solidFill>
                  <a:schemeClr val="bg1">
                    <a:lumMod val="49000"/>
                  </a:schemeClr>
                </a:solidFill>
                <a:latin typeface="Jura"/>
                <a:ea typeface="Jura"/>
              </a:rPr>
              <a:t>Looking ahead to 2030, do you expect the principal bottleneck for extreme-scale AI to be data, algorithms, resilience or energy, and how does that prediction shape your research priorities today</a:t>
            </a:r>
          </a:p>
          <a:p>
            <a:r>
              <a:rPr lang="fr-FR" b="1" dirty="0">
                <a:solidFill>
                  <a:srgbClr val="424242"/>
                </a:solidFill>
                <a:latin typeface="Jura"/>
                <a:ea typeface="Jura"/>
              </a:rPr>
              <a:t>Energy. </a:t>
            </a:r>
            <a:r>
              <a:rPr lang="fr-FR" b="1" err="1">
                <a:solidFill>
                  <a:srgbClr val="424242"/>
                </a:solidFill>
                <a:latin typeface="Jura"/>
                <a:ea typeface="Jura"/>
              </a:rPr>
              <a:t>it</a:t>
            </a:r>
            <a:r>
              <a:rPr lang="fr-FR" b="1" dirty="0">
                <a:solidFill>
                  <a:srgbClr val="424242"/>
                </a:solidFill>
                <a:latin typeface="Jura"/>
                <a:ea typeface="Jura"/>
              </a:rPr>
              <a:t> </a:t>
            </a:r>
            <a:r>
              <a:rPr lang="fr-FR" b="1" err="1">
                <a:solidFill>
                  <a:srgbClr val="424242"/>
                </a:solidFill>
                <a:latin typeface="Jura"/>
                <a:ea typeface="Jura"/>
              </a:rPr>
              <a:t>shapes</a:t>
            </a:r>
            <a:r>
              <a:rPr lang="fr-FR" b="1" dirty="0">
                <a:solidFill>
                  <a:srgbClr val="424242"/>
                </a:solidFill>
                <a:latin typeface="Jura"/>
                <a:ea typeface="Jura"/>
              </a:rPr>
              <a:t> how </a:t>
            </a:r>
            <a:r>
              <a:rPr lang="fr-FR" b="1" err="1">
                <a:solidFill>
                  <a:srgbClr val="424242"/>
                </a:solidFill>
                <a:latin typeface="Jura"/>
                <a:ea typeface="Jura"/>
              </a:rPr>
              <a:t>we</a:t>
            </a:r>
            <a:r>
              <a:rPr lang="fr-FR" b="1" dirty="0">
                <a:solidFill>
                  <a:srgbClr val="424242"/>
                </a:solidFill>
                <a:latin typeface="Jura"/>
                <a:ea typeface="Jura"/>
              </a:rPr>
              <a:t> design scalable AI workflows </a:t>
            </a:r>
            <a:r>
              <a:rPr lang="fr-FR" b="1" err="1">
                <a:solidFill>
                  <a:srgbClr val="424242"/>
                </a:solidFill>
                <a:latin typeface="Jura"/>
                <a:ea typeface="Jura"/>
              </a:rPr>
              <a:t>today</a:t>
            </a:r>
            <a:r>
              <a:rPr lang="fr-FR" b="1" dirty="0">
                <a:solidFill>
                  <a:srgbClr val="424242"/>
                </a:solidFill>
                <a:latin typeface="Jura"/>
                <a:ea typeface="Jura"/>
              </a:rPr>
              <a:t>: </a:t>
            </a:r>
            <a:r>
              <a:rPr lang="fr-FR" b="1" err="1">
                <a:solidFill>
                  <a:srgbClr val="424242"/>
                </a:solidFill>
                <a:latin typeface="Jura"/>
                <a:ea typeface="Jura"/>
              </a:rPr>
              <a:t>fewer</a:t>
            </a:r>
            <a:r>
              <a:rPr lang="fr-FR" b="1" dirty="0">
                <a:solidFill>
                  <a:srgbClr val="424242"/>
                </a:solidFill>
                <a:latin typeface="Jura"/>
                <a:ea typeface="Jura"/>
              </a:rPr>
              <a:t> communications, </a:t>
            </a:r>
            <a:r>
              <a:rPr lang="fr-FR" b="1" err="1">
                <a:solidFill>
                  <a:srgbClr val="424242"/>
                </a:solidFill>
                <a:latin typeface="Jura"/>
                <a:ea typeface="Jura"/>
              </a:rPr>
              <a:t>smarter</a:t>
            </a:r>
            <a:r>
              <a:rPr lang="fr-FR" b="1" dirty="0">
                <a:solidFill>
                  <a:srgbClr val="424242"/>
                </a:solidFill>
                <a:latin typeface="Jura"/>
                <a:ea typeface="Jura"/>
              </a:rPr>
              <a:t> </a:t>
            </a:r>
            <a:r>
              <a:rPr lang="fr-FR" b="1" err="1">
                <a:solidFill>
                  <a:srgbClr val="424242"/>
                </a:solidFill>
                <a:latin typeface="Jura"/>
                <a:ea typeface="Jura"/>
              </a:rPr>
              <a:t>parallelism</a:t>
            </a:r>
            <a:r>
              <a:rPr lang="fr-FR" b="1" dirty="0">
                <a:solidFill>
                  <a:srgbClr val="424242"/>
                </a:solidFill>
                <a:latin typeface="Jura"/>
                <a:ea typeface="Jura"/>
              </a:rPr>
              <a:t>, and </a:t>
            </a:r>
            <a:r>
              <a:rPr lang="fr-FR" b="1" err="1">
                <a:solidFill>
                  <a:srgbClr val="424242"/>
                </a:solidFill>
                <a:latin typeface="Jura"/>
                <a:ea typeface="Jura"/>
              </a:rPr>
              <a:t>energy-aware</a:t>
            </a:r>
            <a:r>
              <a:rPr lang="fr-FR" b="1" dirty="0">
                <a:solidFill>
                  <a:srgbClr val="424242"/>
                </a:solidFill>
                <a:latin typeface="Jura"/>
                <a:ea typeface="Jura"/>
              </a:rPr>
              <a:t> training. </a:t>
            </a:r>
            <a:endParaRPr lang="en" b="1" dirty="0">
              <a:solidFill>
                <a:srgbClr val="424242"/>
              </a:solidFill>
              <a:latin typeface="Jura"/>
              <a:ea typeface="Jura"/>
            </a:endParaRPr>
          </a:p>
          <a:p>
            <a:endParaRPr lang="en" b="1" dirty="0">
              <a:solidFill>
                <a:srgbClr val="424242"/>
              </a:solidFill>
              <a:latin typeface="Jura"/>
              <a:ea typeface="Jura"/>
            </a:endParaRPr>
          </a:p>
          <a:p>
            <a:r>
              <a:rPr lang="en" b="1" dirty="0">
                <a:solidFill>
                  <a:schemeClr val="bg1">
                    <a:lumMod val="49000"/>
                  </a:schemeClr>
                </a:solidFill>
                <a:latin typeface="Jura"/>
                <a:ea typeface="Jura"/>
              </a:rPr>
              <a:t>Given the different developments in architecture processors for AI and “computational science”, do you think we'll see a convergence or divergence of roadmaps?</a:t>
            </a:r>
          </a:p>
          <a:p>
            <a:endParaRPr lang="en" b="1" dirty="0">
              <a:solidFill>
                <a:schemeClr val="bg1">
                  <a:lumMod val="49000"/>
                </a:schemeClr>
              </a:solidFill>
              <a:latin typeface="Jura"/>
              <a:ea typeface="Jura"/>
            </a:endParaRPr>
          </a:p>
          <a:p>
            <a:r>
              <a:rPr lang="en" b="1" dirty="0">
                <a:solidFill>
                  <a:srgbClr val="424242"/>
                </a:solidFill>
                <a:latin typeface="Jura"/>
                <a:ea typeface="Jura"/>
              </a:rPr>
              <a:t>We may see hardware divergence, but a strong software layer can bridge AI accelerators and HPC systems. In practice, we already adapt to what's available.</a:t>
            </a:r>
          </a:p>
          <a:p>
            <a:pPr>
              <a:lnSpc>
                <a:spcPct val="114999"/>
              </a:lnSpc>
            </a:pPr>
            <a:endParaRPr lang="en" sz="1700" dirty="0">
              <a:solidFill>
                <a:srgbClr val="424242"/>
              </a:solidFill>
              <a:latin typeface="Actor"/>
              <a:ea typeface="Jura"/>
            </a:endParaRPr>
          </a:p>
          <a:p>
            <a:pPr marL="285750" indent="-285750">
              <a:buChar char="•"/>
            </a:pPr>
            <a:endParaRPr lang="en-US" sz="1700" b="1" dirty="0">
              <a:solidFill>
                <a:srgbClr val="424242"/>
              </a:solidFill>
              <a:latin typeface="Jura"/>
              <a:ea typeface="Jura"/>
            </a:endParaRPr>
          </a:p>
          <a:p>
            <a:pPr marL="285750" indent="-285750">
              <a:buChar char="•"/>
            </a:pPr>
            <a:endParaRPr lang="en-US" sz="1700" b="1" dirty="0">
              <a:solidFill>
                <a:srgbClr val="424242"/>
              </a:solidFill>
              <a:latin typeface="Jura"/>
              <a:ea typeface="Jura"/>
            </a:endParaRPr>
          </a:p>
          <a:p>
            <a:pPr marL="285750" indent="-285750">
              <a:buChar char="•"/>
            </a:pPr>
            <a:endParaRPr lang="fr-FR" sz="1700" dirty="0">
              <a:ea typeface="Jura"/>
            </a:endParaRPr>
          </a:p>
        </p:txBody>
      </p:sp>
    </p:spTree>
    <p:extLst>
      <p:ext uri="{BB962C8B-B14F-4D97-AF65-F5344CB8AC3E}">
        <p14:creationId xmlns:p14="http://schemas.microsoft.com/office/powerpoint/2010/main" val="166072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4AA63-B413-5EE1-F1BA-CE8323DCFC62}"/>
              </a:ext>
            </a:extLst>
          </p:cNvPr>
          <p:cNvSpPr>
            <a:spLocks noChangeArrowheads="1"/>
          </p:cNvSpPr>
          <p:nvPr/>
        </p:nvSpPr>
        <p:spPr bwMode="auto">
          <a:xfrm>
            <a:off x="261786" y="1557127"/>
            <a:ext cx="7523667" cy="307776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fr-FR" sz="1600" b="1" dirty="0">
              <a:solidFill>
                <a:srgbClr val="424242"/>
              </a:solidFill>
              <a:latin typeface="Jura"/>
              <a:ea typeface="Jura"/>
              <a:cs typeface="Arial"/>
            </a:endParaRPr>
          </a:p>
          <a:p>
            <a:pPr>
              <a:defRPr/>
            </a:pPr>
            <a:r>
              <a:rPr lang="fr-FR" sz="1600" b="1" dirty="0">
                <a:solidFill>
                  <a:srgbClr val="424242"/>
                </a:solidFill>
                <a:latin typeface="Jura"/>
                <a:ea typeface="Jura"/>
                <a:cs typeface="Arial"/>
              </a:rPr>
              <a:t>Founded in 2017 by </a:t>
            </a:r>
            <a:r>
              <a:rPr lang="fr-FR" sz="1600" b="1" dirty="0">
                <a:latin typeface="Jura"/>
                <a:ea typeface="Jura"/>
                <a:cs typeface="Arial"/>
              </a:rPr>
              <a:t>Bruno Maisonnier</a:t>
            </a:r>
            <a:r>
              <a:rPr lang="fr-FR" sz="1600" b="1" dirty="0">
                <a:solidFill>
                  <a:srgbClr val="424242"/>
                </a:solidFill>
                <a:latin typeface="Jura"/>
                <a:ea typeface="Jura"/>
                <a:cs typeface="Arial"/>
              </a:rPr>
              <a:t>, </a:t>
            </a:r>
            <a:r>
              <a:rPr lang="fr-FR" sz="1600" b="1" dirty="0" err="1">
                <a:solidFill>
                  <a:srgbClr val="424242"/>
                </a:solidFill>
                <a:latin typeface="Jura"/>
                <a:ea typeface="Jura"/>
                <a:cs typeface="Arial"/>
              </a:rPr>
              <a:t>founder</a:t>
            </a:r>
            <a:r>
              <a:rPr lang="fr-FR" sz="1600" b="1" dirty="0">
                <a:solidFill>
                  <a:srgbClr val="424242"/>
                </a:solidFill>
                <a:latin typeface="Jura"/>
                <a:ea typeface="Jura"/>
                <a:cs typeface="Arial"/>
              </a:rPr>
              <a:t> of </a:t>
            </a:r>
            <a:r>
              <a:rPr lang="fr-FR" sz="1600" b="1" dirty="0" err="1">
                <a:solidFill>
                  <a:srgbClr val="424242"/>
                </a:solidFill>
                <a:latin typeface="Jura"/>
                <a:ea typeface="Jura"/>
                <a:cs typeface="Arial"/>
              </a:rPr>
              <a:t>Aldebaran</a:t>
            </a:r>
            <a:r>
              <a:rPr lang="fr-FR" sz="1600" b="1" dirty="0">
                <a:solidFill>
                  <a:srgbClr val="424242"/>
                </a:solidFill>
                <a:latin typeface="Jura"/>
                <a:ea typeface="Jura"/>
                <a:cs typeface="Arial"/>
              </a:rPr>
              <a:t> </a:t>
            </a:r>
            <a:r>
              <a:rPr lang="fr-FR" sz="1600" b="1" dirty="0" err="1">
                <a:solidFill>
                  <a:srgbClr val="424242"/>
                </a:solidFill>
                <a:latin typeface="Jura"/>
                <a:ea typeface="Jura"/>
                <a:cs typeface="Arial"/>
              </a:rPr>
              <a:t>Robotics</a:t>
            </a:r>
            <a:r>
              <a:rPr lang="fr-FR" sz="1600" b="1" dirty="0">
                <a:solidFill>
                  <a:srgbClr val="424242"/>
                </a:solidFill>
                <a:latin typeface="Jura"/>
                <a:ea typeface="Jura"/>
                <a:cs typeface="Arial"/>
              </a:rPr>
              <a:t> &amp; </a:t>
            </a:r>
            <a:r>
              <a:rPr lang="fr-FR" sz="1600" b="1" dirty="0" err="1">
                <a:solidFill>
                  <a:srgbClr val="424242"/>
                </a:solidFill>
                <a:latin typeface="Jura"/>
                <a:ea typeface="Jura"/>
                <a:cs typeface="Arial"/>
              </a:rPr>
              <a:t>creator</a:t>
            </a:r>
            <a:r>
              <a:rPr lang="fr-FR" sz="1600" b="1" dirty="0">
                <a:solidFill>
                  <a:srgbClr val="424242"/>
                </a:solidFill>
                <a:latin typeface="Jura"/>
                <a:ea typeface="Jura"/>
                <a:cs typeface="Arial"/>
              </a:rPr>
              <a:t> of </a:t>
            </a:r>
            <a:r>
              <a:rPr lang="fr-FR" sz="1600" b="1" dirty="0" err="1">
                <a:solidFill>
                  <a:srgbClr val="424242"/>
                </a:solidFill>
                <a:latin typeface="Jura"/>
                <a:ea typeface="Jura"/>
                <a:cs typeface="Arial"/>
              </a:rPr>
              <a:t>humanoid</a:t>
            </a:r>
            <a:r>
              <a:rPr lang="fr-FR" sz="1600" b="1" dirty="0">
                <a:solidFill>
                  <a:srgbClr val="424242"/>
                </a:solidFill>
                <a:latin typeface="Jura"/>
                <a:ea typeface="Jura"/>
                <a:cs typeface="Arial"/>
              </a:rPr>
              <a:t> robots NAO and Pepper.</a:t>
            </a:r>
          </a:p>
          <a:p>
            <a:pPr>
              <a:defRPr/>
            </a:pPr>
            <a:endParaRPr lang="fr-FR" sz="1600" b="1" dirty="0">
              <a:solidFill>
                <a:srgbClr val="424242"/>
              </a:solidFill>
              <a:latin typeface="Jura"/>
              <a:ea typeface="Jura"/>
              <a:cs typeface="Arial"/>
            </a:endParaRPr>
          </a:p>
          <a:p>
            <a:pPr>
              <a:defRPr/>
            </a:pPr>
            <a:r>
              <a:rPr lang="fr-FR" sz="1600" b="1" dirty="0" err="1">
                <a:solidFill>
                  <a:srgbClr val="424242"/>
                </a:solidFill>
                <a:latin typeface="Jura"/>
                <a:ea typeface="Jura"/>
                <a:cs typeface="Arial"/>
              </a:rPr>
              <a:t>Supported</a:t>
            </a:r>
            <a:r>
              <a:rPr lang="fr-FR" sz="1600" b="1" dirty="0">
                <a:solidFill>
                  <a:srgbClr val="424242"/>
                </a:solidFill>
                <a:latin typeface="Jura"/>
                <a:ea typeface="Jura"/>
                <a:cs typeface="Arial"/>
              </a:rPr>
              <a:t> by the French </a:t>
            </a:r>
            <a:r>
              <a:rPr lang="fr-FR" sz="1600" b="1" dirty="0" err="1">
                <a:solidFill>
                  <a:srgbClr val="424242"/>
                </a:solidFill>
                <a:latin typeface="Jura"/>
                <a:ea typeface="Jura"/>
                <a:cs typeface="Arial"/>
              </a:rPr>
              <a:t>government</a:t>
            </a:r>
            <a:r>
              <a:rPr lang="fr-FR" sz="1600" b="1" dirty="0">
                <a:solidFill>
                  <a:srgbClr val="424242"/>
                </a:solidFill>
                <a:latin typeface="Jura"/>
                <a:ea typeface="Jura"/>
                <a:cs typeface="Arial"/>
              </a:rPr>
              <a:t>.</a:t>
            </a:r>
          </a:p>
          <a:p>
            <a:pPr>
              <a:defRPr/>
            </a:pPr>
            <a:endParaRPr lang="fr-FR" sz="1600" b="1" dirty="0">
              <a:solidFill>
                <a:srgbClr val="424242"/>
              </a:solidFill>
              <a:latin typeface="Jura"/>
              <a:ea typeface="Jura"/>
              <a:cs typeface="Arial"/>
            </a:endParaRPr>
          </a:p>
          <a:p>
            <a:pPr>
              <a:defRPr/>
            </a:pPr>
            <a:r>
              <a:rPr lang="fr-FR" sz="1600" b="1" err="1">
                <a:solidFill>
                  <a:srgbClr val="424242"/>
                </a:solidFill>
                <a:latin typeface="Jura"/>
                <a:ea typeface="Jura"/>
                <a:cs typeface="Arial"/>
              </a:rPr>
              <a:t>AnotherBrain</a:t>
            </a:r>
            <a:r>
              <a:rPr lang="fr-FR" sz="1600" b="1" dirty="0">
                <a:solidFill>
                  <a:srgbClr val="424242"/>
                </a:solidFill>
                <a:latin typeface="Jura"/>
                <a:ea typeface="Jura"/>
                <a:cs typeface="Arial"/>
              </a:rPr>
              <a:t> </a:t>
            </a:r>
            <a:r>
              <a:rPr lang="fr-FR" sz="1600" b="1" err="1">
                <a:solidFill>
                  <a:srgbClr val="424242"/>
                </a:solidFill>
                <a:latin typeface="Jura"/>
                <a:ea typeface="Jura"/>
                <a:cs typeface="Arial"/>
              </a:rPr>
              <a:t>creates</a:t>
            </a:r>
            <a:r>
              <a:rPr lang="fr-FR" sz="1600" b="1" dirty="0">
                <a:solidFill>
                  <a:srgbClr val="424242"/>
                </a:solidFill>
                <a:latin typeface="Jura"/>
                <a:ea typeface="Jura"/>
                <a:cs typeface="Arial"/>
              </a:rPr>
              <a:t> a new generation of AI: </a:t>
            </a:r>
            <a:r>
              <a:rPr lang="fr-FR" sz="1600" b="1" dirty="0">
                <a:solidFill>
                  <a:srgbClr val="00B0F0"/>
                </a:solidFill>
                <a:latin typeface="Montserrat"/>
                <a:ea typeface="Jura"/>
                <a:sym typeface="Jura"/>
              </a:rPr>
              <a:t>ORGANIC AI</a:t>
            </a:r>
            <a:r>
              <a:rPr lang="fr-FR" sz="1600" b="1" baseline="30000" dirty="0">
                <a:solidFill>
                  <a:srgbClr val="00B0F0"/>
                </a:solidFill>
                <a:latin typeface="Montserrat"/>
                <a:ea typeface="Jura"/>
                <a:sym typeface="Jura"/>
              </a:rPr>
              <a:t>TM</a:t>
            </a:r>
            <a:endParaRPr lang="fr-FR" sz="1600" baseline="30000">
              <a:solidFill>
                <a:srgbClr val="00B0F0"/>
              </a:solidFill>
              <a:latin typeface="Montserrat"/>
              <a:ea typeface="Jura"/>
              <a:cs typeface="Arial"/>
            </a:endParaRPr>
          </a:p>
          <a:p>
            <a:pPr>
              <a:defRPr/>
            </a:pPr>
            <a:r>
              <a:rPr lang="fr-FR" sz="1600" dirty="0">
                <a:solidFill>
                  <a:srgbClr val="FFC000"/>
                </a:solidFill>
                <a:latin typeface="Montserrat"/>
              </a:rPr>
              <a:t> </a:t>
            </a:r>
            <a:r>
              <a:rPr lang="fr-FR" sz="1600" b="1" dirty="0">
                <a:solidFill>
                  <a:srgbClr val="424242"/>
                </a:solidFill>
                <a:latin typeface="Jura"/>
                <a:ea typeface="Jura"/>
                <a:cs typeface="Arial"/>
              </a:rPr>
              <a:t>	</a:t>
            </a:r>
            <a:br>
              <a:rPr lang="fr-FR" sz="1600" b="1" dirty="0">
                <a:solidFill>
                  <a:srgbClr val="424242"/>
                </a:solidFill>
                <a:latin typeface="Jura"/>
                <a:ea typeface="Jura"/>
                <a:cs typeface="Arial"/>
              </a:rPr>
            </a:br>
            <a:r>
              <a:rPr lang="fr-FR" sz="1600" b="1" dirty="0">
                <a:solidFill>
                  <a:srgbClr val="424242"/>
                </a:solidFill>
                <a:latin typeface="Jura"/>
                <a:ea typeface="Jura"/>
                <a:cs typeface="Arial"/>
              </a:rPr>
              <a:t>Bio-</a:t>
            </a:r>
            <a:r>
              <a:rPr lang="fr-FR" sz="1600" b="1" dirty="0" err="1">
                <a:solidFill>
                  <a:srgbClr val="424242"/>
                </a:solidFill>
                <a:latin typeface="Jura"/>
                <a:ea typeface="Jura"/>
                <a:cs typeface="Arial"/>
              </a:rPr>
              <a:t>inspired</a:t>
            </a:r>
            <a:r>
              <a:rPr lang="fr-FR" sz="1600" b="1" dirty="0">
                <a:solidFill>
                  <a:srgbClr val="424242"/>
                </a:solidFill>
                <a:latin typeface="Jura"/>
                <a:ea typeface="Jura"/>
                <a:cs typeface="Arial"/>
              </a:rPr>
              <a:t>, Human-</a:t>
            </a:r>
            <a:r>
              <a:rPr lang="fr-FR" sz="1600" b="1" dirty="0" err="1">
                <a:solidFill>
                  <a:srgbClr val="424242"/>
                </a:solidFill>
                <a:latin typeface="Jura"/>
                <a:ea typeface="Jura"/>
                <a:cs typeface="Arial"/>
              </a:rPr>
              <a:t>friendly</a:t>
            </a:r>
            <a:r>
              <a:rPr lang="fr-FR" sz="1600" b="1" dirty="0">
                <a:solidFill>
                  <a:srgbClr val="424242"/>
                </a:solidFill>
                <a:latin typeface="Jura"/>
                <a:ea typeface="Jura"/>
                <a:cs typeface="Arial"/>
              </a:rPr>
              <a:t>, Embedded (</a:t>
            </a:r>
            <a:r>
              <a:rPr lang="fr-FR" sz="1600" b="1" dirty="0" err="1">
                <a:solidFill>
                  <a:srgbClr val="424242"/>
                </a:solidFill>
                <a:latin typeface="Jura"/>
                <a:ea typeface="Jura"/>
                <a:cs typeface="Arial"/>
              </a:rPr>
              <a:t>without</a:t>
            </a:r>
            <a:r>
              <a:rPr lang="fr-FR" sz="1600" b="1" dirty="0">
                <a:solidFill>
                  <a:srgbClr val="424242"/>
                </a:solidFill>
                <a:latin typeface="Jura"/>
                <a:ea typeface="Jura"/>
                <a:cs typeface="Arial"/>
              </a:rPr>
              <a:t> big data)</a:t>
            </a:r>
          </a:p>
          <a:p>
            <a:pPr>
              <a:defRPr/>
            </a:pPr>
            <a:r>
              <a:rPr lang="fr-FR" sz="1600" b="1" dirty="0">
                <a:solidFill>
                  <a:srgbClr val="424242"/>
                </a:solidFill>
                <a:latin typeface="Jura"/>
                <a:ea typeface="Jura"/>
                <a:cs typeface="Arial"/>
              </a:rPr>
              <a:t>Frugal in </a:t>
            </a:r>
            <a:r>
              <a:rPr lang="fr-FR" sz="1600" b="1" dirty="0" err="1">
                <a:solidFill>
                  <a:srgbClr val="424242"/>
                </a:solidFill>
                <a:latin typeface="Jura"/>
                <a:ea typeface="Jura"/>
                <a:cs typeface="Arial"/>
              </a:rPr>
              <a:t>energy</a:t>
            </a:r>
            <a:r>
              <a:rPr lang="fr-FR" sz="1600" b="1" dirty="0">
                <a:solidFill>
                  <a:srgbClr val="424242"/>
                </a:solidFill>
                <a:latin typeface="Jura"/>
                <a:ea typeface="Jura"/>
                <a:cs typeface="Arial"/>
              </a:rPr>
              <a:t>, </a:t>
            </a:r>
            <a:r>
              <a:rPr lang="fr-FR" sz="1600" b="1" dirty="0" err="1">
                <a:solidFill>
                  <a:srgbClr val="424242"/>
                </a:solidFill>
                <a:latin typeface="Jura"/>
                <a:ea typeface="Jura"/>
                <a:cs typeface="Arial"/>
              </a:rPr>
              <a:t>Explainable</a:t>
            </a:r>
            <a:endParaRPr lang="fr-FR" sz="1600" b="1" dirty="0">
              <a:solidFill>
                <a:srgbClr val="424242"/>
              </a:solidFill>
              <a:latin typeface="Jura"/>
              <a:ea typeface="Jura"/>
              <a:cs typeface="Arial"/>
            </a:endParaRPr>
          </a:p>
          <a:p>
            <a:pPr marL="533400">
              <a:spcBef>
                <a:spcPts val="0"/>
              </a:spcBef>
              <a:spcAft>
                <a:spcPts val="0"/>
              </a:spcAft>
              <a:defRPr/>
            </a:pPr>
            <a:endParaRPr lang="fr-FR" sz="1600">
              <a:solidFill>
                <a:srgbClr val="2C3958"/>
              </a:solidFill>
              <a:latin typeface="Montserrat"/>
            </a:endParaRPr>
          </a:p>
          <a:p>
            <a:pPr marL="9525">
              <a:spcBef>
                <a:spcPts val="0"/>
              </a:spcBef>
              <a:spcAft>
                <a:spcPts val="0"/>
              </a:spcAft>
              <a:defRPr/>
            </a:pPr>
            <a:r>
              <a:rPr lang="fr-FR" sz="1600" b="1" dirty="0" err="1">
                <a:solidFill>
                  <a:srgbClr val="424242"/>
                </a:solidFill>
                <a:latin typeface="Jura"/>
                <a:ea typeface="Jura"/>
                <a:cs typeface="Arial"/>
              </a:rPr>
              <a:t>Trusted</a:t>
            </a:r>
            <a:r>
              <a:rPr lang="fr-FR" sz="1600" b="1" dirty="0">
                <a:solidFill>
                  <a:srgbClr val="424242"/>
                </a:solidFill>
                <a:latin typeface="Jura"/>
                <a:ea typeface="Jura"/>
                <a:cs typeface="Arial"/>
              </a:rPr>
              <a:t> AI </a:t>
            </a:r>
            <a:r>
              <a:rPr lang="fr-FR" sz="1600" b="1" dirty="0" err="1">
                <a:solidFill>
                  <a:srgbClr val="424242"/>
                </a:solidFill>
                <a:latin typeface="Jura"/>
                <a:ea typeface="Jura"/>
                <a:cs typeface="Arial"/>
              </a:rPr>
              <a:t>is</a:t>
            </a:r>
            <a:r>
              <a:rPr lang="fr-FR" sz="1600" b="1" dirty="0">
                <a:solidFill>
                  <a:srgbClr val="424242"/>
                </a:solidFill>
                <a:latin typeface="Jura"/>
                <a:ea typeface="Jura"/>
                <a:cs typeface="Arial"/>
              </a:rPr>
              <a:t>, by </a:t>
            </a:r>
            <a:r>
              <a:rPr lang="fr-FR" sz="1600" b="1" dirty="0" err="1">
                <a:solidFill>
                  <a:srgbClr val="424242"/>
                </a:solidFill>
                <a:latin typeface="Jura"/>
                <a:ea typeface="Jura"/>
                <a:cs typeface="Arial"/>
              </a:rPr>
              <a:t>definition</a:t>
            </a:r>
            <a:r>
              <a:rPr lang="fr-FR" sz="1600" b="1" dirty="0">
                <a:solidFill>
                  <a:srgbClr val="424242"/>
                </a:solidFill>
                <a:latin typeface="Jura"/>
                <a:ea typeface="Jura"/>
                <a:cs typeface="Arial"/>
              </a:rPr>
              <a:t>, </a:t>
            </a:r>
            <a:r>
              <a:rPr lang="fr-FR" sz="1600" b="1" dirty="0" err="1">
                <a:solidFill>
                  <a:srgbClr val="424242"/>
                </a:solidFill>
                <a:latin typeface="Jura"/>
                <a:ea typeface="Jura"/>
                <a:cs typeface="Arial"/>
              </a:rPr>
              <a:t>human-friendly</a:t>
            </a:r>
            <a:r>
              <a:rPr lang="fr-FR" sz="1600" b="1" dirty="0">
                <a:solidFill>
                  <a:srgbClr val="424242"/>
                </a:solidFill>
                <a:latin typeface="Jura"/>
                <a:ea typeface="Jura"/>
                <a:cs typeface="Arial"/>
              </a:rPr>
              <a:t> and </a:t>
            </a:r>
            <a:r>
              <a:rPr lang="fr-FR" sz="1600" b="1" dirty="0" err="1">
                <a:solidFill>
                  <a:srgbClr val="424242"/>
                </a:solidFill>
                <a:latin typeface="Jura"/>
                <a:ea typeface="Jura"/>
                <a:cs typeface="Arial"/>
              </a:rPr>
              <a:t>powerful</a:t>
            </a:r>
            <a:r>
              <a:rPr lang="fr-FR" sz="1600" b="1" dirty="0">
                <a:solidFill>
                  <a:srgbClr val="424242"/>
                </a:solidFill>
                <a:latin typeface="Jura"/>
                <a:ea typeface="Jura"/>
                <a:cs typeface="Arial"/>
              </a:rPr>
              <a:t>.</a:t>
            </a:r>
            <a:endParaRPr sz="1600" b="1" dirty="0">
              <a:solidFill>
                <a:srgbClr val="424242"/>
              </a:solidFill>
              <a:latin typeface="Jura"/>
              <a:ea typeface="Jura"/>
              <a:cs typeface="Arial"/>
            </a:endParaRPr>
          </a:p>
        </p:txBody>
      </p:sp>
      <p:pic>
        <p:nvPicPr>
          <p:cNvPr id="3" name="Image 2" descr="Une image contenant invertébré, Invertébrés marins, Bioluminescence, méduse&#10;&#10;Le contenu généré par l’IA peut être incorrect.">
            <a:extLst>
              <a:ext uri="{FF2B5EF4-FFF2-40B4-BE49-F238E27FC236}">
                <a16:creationId xmlns:a16="http://schemas.microsoft.com/office/drawing/2014/main" id="{A7061BA3-1C21-2CB2-A6E4-E2E631793EDE}"/>
              </a:ext>
            </a:extLst>
          </p:cNvPr>
          <p:cNvPicPr>
            <a:picLocks noChangeAspect="1"/>
          </p:cNvPicPr>
          <p:nvPr/>
        </p:nvPicPr>
        <p:blipFill>
          <a:blip r:embed="rId2"/>
          <a:stretch>
            <a:fillRect/>
          </a:stretch>
        </p:blipFill>
        <p:spPr>
          <a:xfrm>
            <a:off x="6797179" y="2849613"/>
            <a:ext cx="2346743" cy="2292403"/>
          </a:xfrm>
          <a:prstGeom prst="rect">
            <a:avLst/>
          </a:prstGeom>
        </p:spPr>
      </p:pic>
      <p:sp>
        <p:nvSpPr>
          <p:cNvPr id="5" name="Google Shape;553;p31">
            <a:extLst>
              <a:ext uri="{FF2B5EF4-FFF2-40B4-BE49-F238E27FC236}">
                <a16:creationId xmlns:a16="http://schemas.microsoft.com/office/drawing/2014/main" id="{BE64E842-6CA1-F80B-4B4A-50E0A2D0F7BF}"/>
              </a:ext>
            </a:extLst>
          </p:cNvPr>
          <p:cNvSpPr txBox="1">
            <a:spLocks/>
          </p:cNvSpPr>
          <p:nvPr/>
        </p:nvSpPr>
        <p:spPr>
          <a:xfrm>
            <a:off x="2285213" y="741568"/>
            <a:ext cx="6498652" cy="6370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2"/>
              </a:buClr>
              <a:buSzPts val="3000"/>
              <a:buFont typeface="Jura"/>
              <a:buNone/>
              <a:defRPr sz="3000" b="1" i="0" u="none" strike="noStrike" cap="none">
                <a:solidFill>
                  <a:schemeClr val="dk2"/>
                </a:solidFill>
                <a:latin typeface="Jura"/>
                <a:ea typeface="Jura"/>
                <a:cs typeface="Jura"/>
                <a:sym typeface="Jura"/>
              </a:defRPr>
            </a:lvl1pPr>
            <a:lvl2pPr marR="0" lvl="1"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2pPr>
            <a:lvl3pPr marR="0" lvl="2"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3pPr>
            <a:lvl4pPr marR="0" lvl="3"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4pPr>
            <a:lvl5pPr marR="0" lvl="4"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5pPr>
            <a:lvl6pPr marR="0" lvl="5"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6pPr>
            <a:lvl7pPr marR="0" lvl="6"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7pPr>
            <a:lvl8pPr marR="0" lvl="7"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8pPr>
            <a:lvl9pPr marR="0" lvl="8" algn="l" rtl="0">
              <a:lnSpc>
                <a:spcPct val="115000"/>
              </a:lnSpc>
              <a:spcBef>
                <a:spcPts val="0"/>
              </a:spcBef>
              <a:spcAft>
                <a:spcPts val="0"/>
              </a:spcAft>
              <a:buClr>
                <a:schemeClr val="lt1"/>
              </a:buClr>
              <a:buSzPts val="3000"/>
              <a:buFont typeface="Arbutus Slab"/>
              <a:buNone/>
              <a:defRPr sz="3000" b="0" i="0" u="none" strike="noStrike" cap="none">
                <a:solidFill>
                  <a:schemeClr val="lt1"/>
                </a:solidFill>
                <a:latin typeface="Arbutus Slab"/>
                <a:ea typeface="Arbutus Slab"/>
                <a:cs typeface="Arbutus Slab"/>
                <a:sym typeface="Arbutus Slab"/>
              </a:defRPr>
            </a:lvl9pPr>
          </a:lstStyle>
          <a:p>
            <a:pPr>
              <a:lnSpc>
                <a:spcPct val="114999"/>
              </a:lnSpc>
            </a:pPr>
            <a:r>
              <a:rPr lang="fr-FR" dirty="0"/>
              <a:t>Another Brain's Inspir</a:t>
            </a:r>
            <a:r>
              <a:rPr lang="fr-FR" dirty="0">
                <a:solidFill>
                  <a:srgbClr val="D92F23"/>
                </a:solidFill>
              </a:rPr>
              <a:t>ati</a:t>
            </a:r>
            <a:r>
              <a:rPr lang="fr-FR" dirty="0"/>
              <a:t>on</a:t>
            </a:r>
          </a:p>
        </p:txBody>
      </p:sp>
      <p:pic>
        <p:nvPicPr>
          <p:cNvPr id="9" name="Image 8" descr="Une image contenant texte, Police, Graphique, typographie&#10;&#10;Le contenu généré par l’IA peut être incorrect.">
            <a:extLst>
              <a:ext uri="{FF2B5EF4-FFF2-40B4-BE49-F238E27FC236}">
                <a16:creationId xmlns:a16="http://schemas.microsoft.com/office/drawing/2014/main" id="{906FDF8D-2790-A0A1-E134-E09E7819314A}"/>
              </a:ext>
            </a:extLst>
          </p:cNvPr>
          <p:cNvPicPr>
            <a:picLocks noChangeAspect="1"/>
          </p:cNvPicPr>
          <p:nvPr/>
        </p:nvPicPr>
        <p:blipFill>
          <a:blip r:embed="rId3"/>
          <a:stretch>
            <a:fillRect/>
          </a:stretch>
        </p:blipFill>
        <p:spPr>
          <a:xfrm>
            <a:off x="410198" y="386725"/>
            <a:ext cx="1584273" cy="674558"/>
          </a:xfrm>
          <a:prstGeom prst="rect">
            <a:avLst/>
          </a:prstGeom>
        </p:spPr>
      </p:pic>
    </p:spTree>
    <p:extLst>
      <p:ext uri="{BB962C8B-B14F-4D97-AF65-F5344CB8AC3E}">
        <p14:creationId xmlns:p14="http://schemas.microsoft.com/office/powerpoint/2010/main" val="540694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0">
          <a:extLst>
            <a:ext uri="{FF2B5EF4-FFF2-40B4-BE49-F238E27FC236}">
              <a16:creationId xmlns:a16="http://schemas.microsoft.com/office/drawing/2014/main" id="{514838C2-97B4-E030-F47E-00EF9A5EE763}"/>
            </a:ext>
          </a:extLst>
        </p:cNvPr>
        <p:cNvGrpSpPr/>
        <p:nvPr/>
      </p:nvGrpSpPr>
      <p:grpSpPr>
        <a:xfrm>
          <a:off x="0" y="0"/>
          <a:ext cx="0" cy="0"/>
          <a:chOff x="0" y="0"/>
          <a:chExt cx="0" cy="0"/>
        </a:xfrm>
      </p:grpSpPr>
      <p:sp>
        <p:nvSpPr>
          <p:cNvPr id="811" name="Google Shape;811;p41">
            <a:extLst>
              <a:ext uri="{FF2B5EF4-FFF2-40B4-BE49-F238E27FC236}">
                <a16:creationId xmlns:a16="http://schemas.microsoft.com/office/drawing/2014/main" id="{88ED4CCF-1CA1-F670-E5BD-7B88E6C11416}"/>
              </a:ext>
            </a:extLst>
          </p:cNvPr>
          <p:cNvSpPr txBox="1">
            <a:spLocks noGrp="1"/>
          </p:cNvSpPr>
          <p:nvPr>
            <p:ph type="title" idx="4294967295"/>
          </p:nvPr>
        </p:nvSpPr>
        <p:spPr>
          <a:xfrm>
            <a:off x="445020" y="1906041"/>
            <a:ext cx="7702550" cy="6651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 for your attention</a:t>
            </a:r>
            <a:endParaRPr/>
          </a:p>
        </p:txBody>
      </p:sp>
    </p:spTree>
    <p:extLst>
      <p:ext uri="{BB962C8B-B14F-4D97-AF65-F5344CB8AC3E}">
        <p14:creationId xmlns:p14="http://schemas.microsoft.com/office/powerpoint/2010/main" val="1748897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EA5B6AD-F755-76CB-7100-835CA401B6F2}"/>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E35B7131-2F1F-397B-D794-27103230EB1D}"/>
              </a:ext>
            </a:extLst>
          </p:cNvPr>
          <p:cNvSpPr txBox="1">
            <a:spLocks noGrp="1"/>
          </p:cNvSpPr>
          <p:nvPr>
            <p:ph type="title" idx="4294967295"/>
          </p:nvPr>
        </p:nvSpPr>
        <p:spPr>
          <a:xfrm flipH="1">
            <a:off x="107510" y="2302897"/>
            <a:ext cx="5065713" cy="941387"/>
          </a:xfrm>
          <a:prstGeom prst="rect">
            <a:avLst/>
          </a:prstGeom>
        </p:spPr>
        <p:txBody>
          <a:bodyPr spcFirstLastPara="1" wrap="square" lIns="91425" tIns="91425" rIns="91425" bIns="91425" anchor="ctr" anchorCtr="0">
            <a:noAutofit/>
          </a:bodyPr>
          <a:lstStyle/>
          <a:p>
            <a:r>
              <a:rPr lang="en"/>
              <a:t>Additional Slides</a:t>
            </a:r>
            <a:endParaRPr/>
          </a:p>
        </p:txBody>
      </p:sp>
      <p:sp>
        <p:nvSpPr>
          <p:cNvPr id="242" name="Google Shape;242;p22">
            <a:extLst>
              <a:ext uri="{FF2B5EF4-FFF2-40B4-BE49-F238E27FC236}">
                <a16:creationId xmlns:a16="http://schemas.microsoft.com/office/drawing/2014/main" id="{0E8673E0-1A42-B8F4-8FF3-D1BE2E8891D6}"/>
              </a:ext>
            </a:extLst>
          </p:cNvPr>
          <p:cNvSpPr/>
          <p:nvPr/>
        </p:nvSpPr>
        <p:spPr>
          <a:xfrm>
            <a:off x="7696881" y="4310799"/>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a:extLst>
              <a:ext uri="{FF2B5EF4-FFF2-40B4-BE49-F238E27FC236}">
                <a16:creationId xmlns:a16="http://schemas.microsoft.com/office/drawing/2014/main" id="{3FBB5236-B17E-CAAD-ADBF-5C4085A43D95}"/>
              </a:ext>
            </a:extLst>
          </p:cNvPr>
          <p:cNvSpPr/>
          <p:nvPr/>
        </p:nvSpPr>
        <p:spPr>
          <a:xfrm>
            <a:off x="7701008" y="2518344"/>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a:extLst>
              <a:ext uri="{FF2B5EF4-FFF2-40B4-BE49-F238E27FC236}">
                <a16:creationId xmlns:a16="http://schemas.microsoft.com/office/drawing/2014/main" id="{1286916F-9ECA-8C79-40FD-D0109448721E}"/>
              </a:ext>
            </a:extLst>
          </p:cNvPr>
          <p:cNvSpPr/>
          <p:nvPr/>
        </p:nvSpPr>
        <p:spPr>
          <a:xfrm>
            <a:off x="7696881" y="3115829"/>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3;p22">
            <a:extLst>
              <a:ext uri="{FF2B5EF4-FFF2-40B4-BE49-F238E27FC236}">
                <a16:creationId xmlns:a16="http://schemas.microsoft.com/office/drawing/2014/main" id="{1383275C-83B0-62B9-31C8-05DBE8BC9F33}"/>
              </a:ext>
            </a:extLst>
          </p:cNvPr>
          <p:cNvSpPr/>
          <p:nvPr/>
        </p:nvSpPr>
        <p:spPr>
          <a:xfrm>
            <a:off x="7696881" y="1927686"/>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4;p22">
            <a:extLst>
              <a:ext uri="{FF2B5EF4-FFF2-40B4-BE49-F238E27FC236}">
                <a16:creationId xmlns:a16="http://schemas.microsoft.com/office/drawing/2014/main" id="{BE333CDF-E3C3-0115-2F3C-C0BF2F471909}"/>
              </a:ext>
            </a:extLst>
          </p:cNvPr>
          <p:cNvSpPr/>
          <p:nvPr/>
        </p:nvSpPr>
        <p:spPr>
          <a:xfrm>
            <a:off x="7696881" y="3713314"/>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3;p22">
            <a:extLst>
              <a:ext uri="{FF2B5EF4-FFF2-40B4-BE49-F238E27FC236}">
                <a16:creationId xmlns:a16="http://schemas.microsoft.com/office/drawing/2014/main" id="{E96CB41C-3635-6AB7-EAD1-DA87C9101B8A}"/>
              </a:ext>
            </a:extLst>
          </p:cNvPr>
          <p:cNvSpPr/>
          <p:nvPr/>
        </p:nvSpPr>
        <p:spPr>
          <a:xfrm>
            <a:off x="7696881" y="1333458"/>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211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C52EA-7F26-8969-92E3-F22E0DBC4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D1D20-54B6-DAEA-F640-D8565766EC74}"/>
              </a:ext>
            </a:extLst>
          </p:cNvPr>
          <p:cNvSpPr>
            <a:spLocks noGrp="1"/>
          </p:cNvSpPr>
          <p:nvPr>
            <p:ph type="title" idx="4294967295"/>
          </p:nvPr>
        </p:nvSpPr>
        <p:spPr>
          <a:xfrm>
            <a:off x="1442804" y="275860"/>
            <a:ext cx="7702550" cy="665163"/>
          </a:xfrm>
        </p:spPr>
        <p:txBody>
          <a:bodyPr/>
          <a:lstStyle/>
          <a:p>
            <a:r>
              <a:rPr lang="en-JP"/>
              <a:t>Motivation    </a:t>
            </a:r>
          </a:p>
        </p:txBody>
      </p:sp>
      <p:pic>
        <p:nvPicPr>
          <p:cNvPr id="3" name="Image 2" descr="Une image contenant capture d’écran, ligne, diagramme, Tracé&#10;&#10;Le contenu généré par l’IA peut être incorrect.">
            <a:extLst>
              <a:ext uri="{FF2B5EF4-FFF2-40B4-BE49-F238E27FC236}">
                <a16:creationId xmlns:a16="http://schemas.microsoft.com/office/drawing/2014/main" id="{379DEC26-07AF-8D1C-1A80-A211DB13D361}"/>
              </a:ext>
            </a:extLst>
          </p:cNvPr>
          <p:cNvPicPr>
            <a:picLocks noChangeAspect="1"/>
          </p:cNvPicPr>
          <p:nvPr/>
        </p:nvPicPr>
        <p:blipFill>
          <a:blip r:embed="rId2"/>
          <a:stretch>
            <a:fillRect/>
          </a:stretch>
        </p:blipFill>
        <p:spPr>
          <a:xfrm>
            <a:off x="1063365" y="847881"/>
            <a:ext cx="6867369" cy="4122296"/>
          </a:xfrm>
          <a:prstGeom prst="rect">
            <a:avLst/>
          </a:prstGeom>
        </p:spPr>
      </p:pic>
    </p:spTree>
    <p:extLst>
      <p:ext uri="{BB962C8B-B14F-4D97-AF65-F5344CB8AC3E}">
        <p14:creationId xmlns:p14="http://schemas.microsoft.com/office/powerpoint/2010/main" val="292834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8A3A4DF2-17C6-AF9A-F4B1-80B44E0208BD}"/>
            </a:ext>
          </a:extLst>
        </p:cNvPr>
        <p:cNvGrpSpPr/>
        <p:nvPr/>
      </p:nvGrpSpPr>
      <p:grpSpPr>
        <a:xfrm>
          <a:off x="0" y="0"/>
          <a:ext cx="0" cy="0"/>
          <a:chOff x="0" y="0"/>
          <a:chExt cx="0" cy="0"/>
        </a:xfrm>
      </p:grpSpPr>
      <p:sp>
        <p:nvSpPr>
          <p:cNvPr id="4" name="Google Shape;553;p31">
            <a:extLst>
              <a:ext uri="{FF2B5EF4-FFF2-40B4-BE49-F238E27FC236}">
                <a16:creationId xmlns:a16="http://schemas.microsoft.com/office/drawing/2014/main" id="{5267A601-589F-BA2A-2417-1AE6683C0B04}"/>
              </a:ext>
            </a:extLst>
          </p:cNvPr>
          <p:cNvSpPr txBox="1">
            <a:spLocks noGrp="1"/>
          </p:cNvSpPr>
          <p:nvPr>
            <p:ph type="title" idx="4294967295"/>
          </p:nvPr>
        </p:nvSpPr>
        <p:spPr>
          <a:xfrm>
            <a:off x="904094" y="364865"/>
            <a:ext cx="7704138" cy="665163"/>
          </a:xfrm>
          <a:prstGeom prst="rect">
            <a:avLst/>
          </a:prstGeom>
        </p:spPr>
        <p:txBody>
          <a:bodyPr spcFirstLastPara="1" wrap="square" lIns="91425" tIns="91425" rIns="91425" bIns="91425" anchor="t" anchorCtr="0">
            <a:noAutofit/>
          </a:bodyPr>
          <a:lstStyle/>
          <a:p>
            <a:pPr rtl="0">
              <a:spcBef>
                <a:spcPts val="0"/>
              </a:spcBef>
              <a:spcAft>
                <a:spcPts val="0"/>
              </a:spcAft>
            </a:pPr>
            <a:r>
              <a:rPr lang="fr-FR"/>
              <a:t>Base Co-Models</a:t>
            </a:r>
            <a:endParaRPr/>
          </a:p>
        </p:txBody>
      </p:sp>
      <p:sp>
        <p:nvSpPr>
          <p:cNvPr id="10" name="Google Shape;746;p39">
            <a:extLst>
              <a:ext uri="{FF2B5EF4-FFF2-40B4-BE49-F238E27FC236}">
                <a16:creationId xmlns:a16="http://schemas.microsoft.com/office/drawing/2014/main" id="{F141F511-E58B-21FF-D172-857B8B10B94E}"/>
              </a:ext>
            </a:extLst>
          </p:cNvPr>
          <p:cNvSpPr/>
          <p:nvPr/>
        </p:nvSpPr>
        <p:spPr>
          <a:xfrm>
            <a:off x="1616110" y="1346917"/>
            <a:ext cx="5716407" cy="25948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1">
                <a:solidFill>
                  <a:schemeClr val="bg1">
                    <a:lumMod val="49000"/>
                  </a:schemeClr>
                </a:solidFill>
                <a:latin typeface="Jura"/>
                <a:ea typeface="Jura"/>
                <a:cs typeface="Jura"/>
                <a:sym typeface="Jura"/>
              </a:rPr>
              <a:t>Co-methods are co-models </a:t>
            </a:r>
            <a:endParaRPr lang="fr-FR" sz="2000" b="1">
              <a:solidFill>
                <a:schemeClr val="bg1">
                  <a:lumMod val="49000"/>
                </a:schemeClr>
              </a:solidFill>
              <a:latin typeface="Jura"/>
              <a:ea typeface="Jura"/>
              <a:cs typeface="Jura"/>
            </a:endParaRPr>
          </a:p>
        </p:txBody>
      </p:sp>
      <p:sp>
        <p:nvSpPr>
          <p:cNvPr id="17" name="Google Shape;664;p35">
            <a:extLst>
              <a:ext uri="{FF2B5EF4-FFF2-40B4-BE49-F238E27FC236}">
                <a16:creationId xmlns:a16="http://schemas.microsoft.com/office/drawing/2014/main" id="{BD457324-4279-6246-9E34-A17D7C589E0E}"/>
              </a:ext>
            </a:extLst>
          </p:cNvPr>
          <p:cNvSpPr/>
          <p:nvPr/>
        </p:nvSpPr>
        <p:spPr>
          <a:xfrm flipH="1">
            <a:off x="1104677" y="1364351"/>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6;p39">
            <a:extLst>
              <a:ext uri="{FF2B5EF4-FFF2-40B4-BE49-F238E27FC236}">
                <a16:creationId xmlns:a16="http://schemas.microsoft.com/office/drawing/2014/main" id="{3D91874B-ACF3-04C3-5585-4C6EAAC2E5EB}"/>
              </a:ext>
            </a:extLst>
          </p:cNvPr>
          <p:cNvSpPr/>
          <p:nvPr/>
        </p:nvSpPr>
        <p:spPr>
          <a:xfrm>
            <a:off x="1616110" y="1774317"/>
            <a:ext cx="6310135" cy="37572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b="1">
                <a:solidFill>
                  <a:schemeClr val="bg1">
                    <a:lumMod val="49000"/>
                  </a:schemeClr>
                </a:solidFill>
                <a:latin typeface="Jura"/>
                <a:ea typeface="Jura"/>
                <a:sym typeface="Jura"/>
              </a:rPr>
              <a:t>Supervised Learning models</a:t>
            </a:r>
            <a:endParaRPr lang="fr-FR" sz="2000" b="1">
              <a:solidFill>
                <a:schemeClr val="bg1">
                  <a:lumMod val="49000"/>
                </a:schemeClr>
              </a:solidFill>
              <a:latin typeface="Jura"/>
              <a:ea typeface="Jura"/>
            </a:endParaRPr>
          </a:p>
        </p:txBody>
      </p:sp>
      <p:sp>
        <p:nvSpPr>
          <p:cNvPr id="21" name="Google Shape;664;p35">
            <a:extLst>
              <a:ext uri="{FF2B5EF4-FFF2-40B4-BE49-F238E27FC236}">
                <a16:creationId xmlns:a16="http://schemas.microsoft.com/office/drawing/2014/main" id="{04CAB27A-0583-BC26-A7F9-3476C97B6EF7}"/>
              </a:ext>
            </a:extLst>
          </p:cNvPr>
          <p:cNvSpPr/>
          <p:nvPr/>
        </p:nvSpPr>
        <p:spPr>
          <a:xfrm flipH="1">
            <a:off x="1104677" y="1840049"/>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8;p16">
            <a:extLst>
              <a:ext uri="{FF2B5EF4-FFF2-40B4-BE49-F238E27FC236}">
                <a16:creationId xmlns:a16="http://schemas.microsoft.com/office/drawing/2014/main" id="{3BB3FCE0-3111-1A4C-B55E-E7C9CB3D1834}"/>
              </a:ext>
            </a:extLst>
          </p:cNvPr>
          <p:cNvSpPr/>
          <p:nvPr/>
        </p:nvSpPr>
        <p:spPr>
          <a:xfrm>
            <a:off x="1713973" y="2210496"/>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7;p39">
            <a:extLst>
              <a:ext uri="{FF2B5EF4-FFF2-40B4-BE49-F238E27FC236}">
                <a16:creationId xmlns:a16="http://schemas.microsoft.com/office/drawing/2014/main" id="{797767EB-668B-07F0-9033-F8617BEE4DF9}"/>
              </a:ext>
            </a:extLst>
          </p:cNvPr>
          <p:cNvSpPr/>
          <p:nvPr/>
        </p:nvSpPr>
        <p:spPr>
          <a:xfrm>
            <a:off x="2001347" y="2174469"/>
            <a:ext cx="6490307" cy="28716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solidFill>
                  <a:srgbClr val="424242"/>
                </a:solidFill>
                <a:latin typeface="Actor"/>
              </a:rPr>
              <a:t>RF, SVM, LR, GNB, DT, ETC, KNN…</a:t>
            </a:r>
            <a:endParaRPr lang="fr-FR">
              <a:solidFill>
                <a:srgbClr val="424242"/>
              </a:solidFill>
              <a:latin typeface="Actor"/>
            </a:endParaRPr>
          </a:p>
        </p:txBody>
      </p:sp>
      <p:sp>
        <p:nvSpPr>
          <p:cNvPr id="31" name="Google Shape;746;p39">
            <a:extLst>
              <a:ext uri="{FF2B5EF4-FFF2-40B4-BE49-F238E27FC236}">
                <a16:creationId xmlns:a16="http://schemas.microsoft.com/office/drawing/2014/main" id="{5F19350B-BEC2-FAE5-31AD-5F3E420B8D51}"/>
              </a:ext>
            </a:extLst>
          </p:cNvPr>
          <p:cNvSpPr/>
          <p:nvPr/>
        </p:nvSpPr>
        <p:spPr>
          <a:xfrm>
            <a:off x="1606732" y="2503858"/>
            <a:ext cx="6310135" cy="37572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b="1">
                <a:solidFill>
                  <a:schemeClr val="bg1">
                    <a:lumMod val="49000"/>
                  </a:schemeClr>
                </a:solidFill>
                <a:latin typeface="Jura"/>
                <a:ea typeface="Jura"/>
                <a:sym typeface="Jura"/>
              </a:rPr>
              <a:t>Unsupervised Learning models</a:t>
            </a:r>
            <a:endParaRPr lang="fr-FR" sz="2000" b="1">
              <a:solidFill>
                <a:schemeClr val="bg1">
                  <a:lumMod val="49000"/>
                </a:schemeClr>
              </a:solidFill>
              <a:latin typeface="Jura"/>
              <a:ea typeface="Jura"/>
            </a:endParaRPr>
          </a:p>
        </p:txBody>
      </p:sp>
      <p:sp>
        <p:nvSpPr>
          <p:cNvPr id="32" name="Google Shape;664;p35">
            <a:extLst>
              <a:ext uri="{FF2B5EF4-FFF2-40B4-BE49-F238E27FC236}">
                <a16:creationId xmlns:a16="http://schemas.microsoft.com/office/drawing/2014/main" id="{0BBDA35F-B49B-72E1-28E7-C0230DFB0A3F}"/>
              </a:ext>
            </a:extLst>
          </p:cNvPr>
          <p:cNvSpPr/>
          <p:nvPr/>
        </p:nvSpPr>
        <p:spPr>
          <a:xfrm flipH="1">
            <a:off x="1095299" y="2569590"/>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8;p16">
            <a:extLst>
              <a:ext uri="{FF2B5EF4-FFF2-40B4-BE49-F238E27FC236}">
                <a16:creationId xmlns:a16="http://schemas.microsoft.com/office/drawing/2014/main" id="{93D590BB-F2A4-3973-006D-F06C7A66022F}"/>
              </a:ext>
            </a:extLst>
          </p:cNvPr>
          <p:cNvSpPr/>
          <p:nvPr/>
        </p:nvSpPr>
        <p:spPr>
          <a:xfrm>
            <a:off x="1704595" y="2940037"/>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7;p39">
            <a:extLst>
              <a:ext uri="{FF2B5EF4-FFF2-40B4-BE49-F238E27FC236}">
                <a16:creationId xmlns:a16="http://schemas.microsoft.com/office/drawing/2014/main" id="{7A7ACBBC-1040-EA45-DBB5-F11CB6110BFC}"/>
              </a:ext>
            </a:extLst>
          </p:cNvPr>
          <p:cNvSpPr/>
          <p:nvPr/>
        </p:nvSpPr>
        <p:spPr>
          <a:xfrm>
            <a:off x="1991969" y="2904010"/>
            <a:ext cx="5924898" cy="28716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solidFill>
                  <a:srgbClr val="424242"/>
                </a:solidFill>
                <a:latin typeface="Actor"/>
              </a:rPr>
              <a:t>K-means, IForest, Elliptic Envelope,  PCA…</a:t>
            </a:r>
          </a:p>
        </p:txBody>
      </p:sp>
      <p:sp>
        <p:nvSpPr>
          <p:cNvPr id="35" name="Google Shape;746;p39">
            <a:extLst>
              <a:ext uri="{FF2B5EF4-FFF2-40B4-BE49-F238E27FC236}">
                <a16:creationId xmlns:a16="http://schemas.microsoft.com/office/drawing/2014/main" id="{5D18C904-3F57-66C6-4148-E76A0642F31B}"/>
              </a:ext>
            </a:extLst>
          </p:cNvPr>
          <p:cNvSpPr/>
          <p:nvPr/>
        </p:nvSpPr>
        <p:spPr>
          <a:xfrm>
            <a:off x="1606732" y="3299131"/>
            <a:ext cx="6310135" cy="37572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b="1">
                <a:solidFill>
                  <a:schemeClr val="bg1">
                    <a:lumMod val="49000"/>
                  </a:schemeClr>
                </a:solidFill>
                <a:latin typeface="Jura"/>
                <a:ea typeface="Jura"/>
                <a:sym typeface="Jura"/>
              </a:rPr>
              <a:t>Semi-supervised Learning models</a:t>
            </a:r>
            <a:endParaRPr lang="fr-FR" sz="2000" b="1">
              <a:solidFill>
                <a:schemeClr val="bg1">
                  <a:lumMod val="49000"/>
                </a:schemeClr>
              </a:solidFill>
              <a:latin typeface="Jura"/>
              <a:ea typeface="Jura"/>
            </a:endParaRPr>
          </a:p>
        </p:txBody>
      </p:sp>
      <p:sp>
        <p:nvSpPr>
          <p:cNvPr id="36" name="Google Shape;664;p35">
            <a:extLst>
              <a:ext uri="{FF2B5EF4-FFF2-40B4-BE49-F238E27FC236}">
                <a16:creationId xmlns:a16="http://schemas.microsoft.com/office/drawing/2014/main" id="{6172AF45-F1EE-524F-BC4A-6BEFE72E155E}"/>
              </a:ext>
            </a:extLst>
          </p:cNvPr>
          <p:cNvSpPr/>
          <p:nvPr/>
        </p:nvSpPr>
        <p:spPr>
          <a:xfrm flipH="1">
            <a:off x="1095299" y="3364863"/>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8;p16">
            <a:extLst>
              <a:ext uri="{FF2B5EF4-FFF2-40B4-BE49-F238E27FC236}">
                <a16:creationId xmlns:a16="http://schemas.microsoft.com/office/drawing/2014/main" id="{E41CB3A5-42A0-F65C-CDCD-3CA00235B1A0}"/>
              </a:ext>
            </a:extLst>
          </p:cNvPr>
          <p:cNvSpPr/>
          <p:nvPr/>
        </p:nvSpPr>
        <p:spPr>
          <a:xfrm>
            <a:off x="1704595" y="3735310"/>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7;p39">
            <a:extLst>
              <a:ext uri="{FF2B5EF4-FFF2-40B4-BE49-F238E27FC236}">
                <a16:creationId xmlns:a16="http://schemas.microsoft.com/office/drawing/2014/main" id="{49EBD803-69FC-2385-B995-0D1B613B3A93}"/>
              </a:ext>
            </a:extLst>
          </p:cNvPr>
          <p:cNvSpPr/>
          <p:nvPr/>
        </p:nvSpPr>
        <p:spPr>
          <a:xfrm>
            <a:off x="1991969" y="3699283"/>
            <a:ext cx="5924898" cy="28716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solidFill>
                  <a:srgbClr val="424242"/>
                </a:solidFill>
                <a:latin typeface="Actor"/>
              </a:rPr>
              <a:t>Co-training, Semi-Supervised SVM, Self-training…</a:t>
            </a:r>
          </a:p>
        </p:txBody>
      </p:sp>
      <p:sp>
        <p:nvSpPr>
          <p:cNvPr id="39" name="Google Shape;746;p39">
            <a:extLst>
              <a:ext uri="{FF2B5EF4-FFF2-40B4-BE49-F238E27FC236}">
                <a16:creationId xmlns:a16="http://schemas.microsoft.com/office/drawing/2014/main" id="{B4749BB8-3744-95DE-EF6C-4B529D408124}"/>
              </a:ext>
            </a:extLst>
          </p:cNvPr>
          <p:cNvSpPr/>
          <p:nvPr/>
        </p:nvSpPr>
        <p:spPr>
          <a:xfrm>
            <a:off x="1616110" y="4094404"/>
            <a:ext cx="6310135" cy="37572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b="1">
                <a:solidFill>
                  <a:schemeClr val="bg1">
                    <a:lumMod val="49000"/>
                  </a:schemeClr>
                </a:solidFill>
                <a:latin typeface="Jura"/>
                <a:ea typeface="Jura"/>
                <a:sym typeface="Jura"/>
              </a:rPr>
              <a:t>Deep Learning and graph models</a:t>
            </a:r>
            <a:endParaRPr lang="fr-FR" sz="2000" b="1">
              <a:solidFill>
                <a:schemeClr val="bg1">
                  <a:lumMod val="49000"/>
                </a:schemeClr>
              </a:solidFill>
              <a:latin typeface="Jura"/>
              <a:ea typeface="Jura"/>
            </a:endParaRPr>
          </a:p>
        </p:txBody>
      </p:sp>
      <p:sp>
        <p:nvSpPr>
          <p:cNvPr id="40" name="Google Shape;664;p35">
            <a:extLst>
              <a:ext uri="{FF2B5EF4-FFF2-40B4-BE49-F238E27FC236}">
                <a16:creationId xmlns:a16="http://schemas.microsoft.com/office/drawing/2014/main" id="{29059881-15CF-1405-8615-24F23D593816}"/>
              </a:ext>
            </a:extLst>
          </p:cNvPr>
          <p:cNvSpPr/>
          <p:nvPr/>
        </p:nvSpPr>
        <p:spPr>
          <a:xfrm flipH="1">
            <a:off x="1104677" y="4160136"/>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8;p16">
            <a:extLst>
              <a:ext uri="{FF2B5EF4-FFF2-40B4-BE49-F238E27FC236}">
                <a16:creationId xmlns:a16="http://schemas.microsoft.com/office/drawing/2014/main" id="{FF7B84A7-0114-933F-D31D-41DC9BC88E4C}"/>
              </a:ext>
            </a:extLst>
          </p:cNvPr>
          <p:cNvSpPr/>
          <p:nvPr/>
        </p:nvSpPr>
        <p:spPr>
          <a:xfrm>
            <a:off x="1713973" y="4530583"/>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47;p39">
            <a:extLst>
              <a:ext uri="{FF2B5EF4-FFF2-40B4-BE49-F238E27FC236}">
                <a16:creationId xmlns:a16="http://schemas.microsoft.com/office/drawing/2014/main" id="{0C244BD7-83D5-570B-952C-C7A87E69748D}"/>
              </a:ext>
            </a:extLst>
          </p:cNvPr>
          <p:cNvSpPr/>
          <p:nvPr/>
        </p:nvSpPr>
        <p:spPr>
          <a:xfrm>
            <a:off x="2001347" y="4494556"/>
            <a:ext cx="5509195" cy="287169"/>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solidFill>
                  <a:srgbClr val="424242"/>
                </a:solidFill>
                <a:latin typeface="Actor"/>
              </a:rPr>
              <a:t>Multi-Layer Perceptron, Graph Convolutional networks</a:t>
            </a:r>
          </a:p>
        </p:txBody>
      </p:sp>
    </p:spTree>
    <p:extLst>
      <p:ext uri="{BB962C8B-B14F-4D97-AF65-F5344CB8AC3E}">
        <p14:creationId xmlns:p14="http://schemas.microsoft.com/office/powerpoint/2010/main" val="226885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5">
          <a:extLst>
            <a:ext uri="{FF2B5EF4-FFF2-40B4-BE49-F238E27FC236}">
              <a16:creationId xmlns:a16="http://schemas.microsoft.com/office/drawing/2014/main" id="{A687542B-A71A-4C64-4D63-1DF5C7D6F269}"/>
            </a:ext>
          </a:extLst>
        </p:cNvPr>
        <p:cNvGrpSpPr/>
        <p:nvPr/>
      </p:nvGrpSpPr>
      <p:grpSpPr>
        <a:xfrm>
          <a:off x="0" y="0"/>
          <a:ext cx="0" cy="0"/>
          <a:chOff x="0" y="0"/>
          <a:chExt cx="0" cy="0"/>
        </a:xfrm>
      </p:grpSpPr>
      <p:grpSp>
        <p:nvGrpSpPr>
          <p:cNvPr id="529" name="Google Shape;529;p30">
            <a:extLst>
              <a:ext uri="{FF2B5EF4-FFF2-40B4-BE49-F238E27FC236}">
                <a16:creationId xmlns:a16="http://schemas.microsoft.com/office/drawing/2014/main" id="{BD5A3A11-17BD-D894-194E-267DF5B03C91}"/>
              </a:ext>
            </a:extLst>
          </p:cNvPr>
          <p:cNvGrpSpPr/>
          <p:nvPr/>
        </p:nvGrpSpPr>
        <p:grpSpPr>
          <a:xfrm>
            <a:off x="434801" y="1426232"/>
            <a:ext cx="4271417" cy="1180163"/>
            <a:chOff x="4204950" y="1874654"/>
            <a:chExt cx="2370300" cy="1180163"/>
          </a:xfrm>
        </p:grpSpPr>
        <p:sp>
          <p:nvSpPr>
            <p:cNvPr id="530" name="Google Shape;530;p30">
              <a:extLst>
                <a:ext uri="{FF2B5EF4-FFF2-40B4-BE49-F238E27FC236}">
                  <a16:creationId xmlns:a16="http://schemas.microsoft.com/office/drawing/2014/main" id="{2B56192C-D427-AEF2-1B86-3435F4D9E45B}"/>
                </a:ext>
              </a:extLst>
            </p:cNvPr>
            <p:cNvSpPr/>
            <p:nvPr/>
          </p:nvSpPr>
          <p:spPr>
            <a:xfrm>
              <a:off x="4204950" y="1874654"/>
              <a:ext cx="2370300" cy="3645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bg1">
                      <a:lumMod val="49000"/>
                    </a:schemeClr>
                  </a:solidFill>
                  <a:latin typeface="Jura"/>
                  <a:ea typeface="Jura"/>
                  <a:cs typeface="Jura"/>
                  <a:sym typeface="Jura"/>
                </a:rPr>
                <a:t>Artificial Intelligence</a:t>
              </a:r>
              <a:endParaRPr lang="fr-FR" sz="2000" b="1">
                <a:solidFill>
                  <a:schemeClr val="bg1">
                    <a:lumMod val="49000"/>
                  </a:schemeClr>
                </a:solidFill>
                <a:latin typeface="Jura"/>
                <a:ea typeface="Jura"/>
                <a:cs typeface="Jura"/>
              </a:endParaRPr>
            </a:p>
          </p:txBody>
        </p:sp>
        <p:sp>
          <p:nvSpPr>
            <p:cNvPr id="531" name="Google Shape;531;p30">
              <a:extLst>
                <a:ext uri="{FF2B5EF4-FFF2-40B4-BE49-F238E27FC236}">
                  <a16:creationId xmlns:a16="http://schemas.microsoft.com/office/drawing/2014/main" id="{9EC4A156-273F-5AF4-DF35-5623763BD0A1}"/>
                </a:ext>
              </a:extLst>
            </p:cNvPr>
            <p:cNvSpPr/>
            <p:nvPr/>
          </p:nvSpPr>
          <p:spPr>
            <a:xfrm>
              <a:off x="4207200" y="2161374"/>
              <a:ext cx="2146375" cy="89344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424242"/>
                  </a:solidFill>
                  <a:latin typeface="Actor"/>
                </a:rPr>
                <a:t>The ability of machines to mimic human cognitive processes, using algorithms and mathematical models</a:t>
              </a:r>
              <a:endParaRPr lang="fr-FR">
                <a:solidFill>
                  <a:srgbClr val="424242"/>
                </a:solidFill>
                <a:latin typeface="Actor"/>
              </a:endParaRPr>
            </a:p>
          </p:txBody>
        </p:sp>
      </p:grpSp>
      <p:grpSp>
        <p:nvGrpSpPr>
          <p:cNvPr id="533" name="Google Shape;533;p30">
            <a:extLst>
              <a:ext uri="{FF2B5EF4-FFF2-40B4-BE49-F238E27FC236}">
                <a16:creationId xmlns:a16="http://schemas.microsoft.com/office/drawing/2014/main" id="{AB5EB05D-CF23-E656-1354-F8A059E2EC56}"/>
              </a:ext>
            </a:extLst>
          </p:cNvPr>
          <p:cNvGrpSpPr/>
          <p:nvPr/>
        </p:nvGrpSpPr>
        <p:grpSpPr>
          <a:xfrm>
            <a:off x="4799372" y="1418287"/>
            <a:ext cx="4086107" cy="1188890"/>
            <a:chOff x="4468562" y="3485276"/>
            <a:chExt cx="3337757" cy="1188890"/>
          </a:xfrm>
        </p:grpSpPr>
        <p:sp>
          <p:nvSpPr>
            <p:cNvPr id="534" name="Google Shape;534;p30">
              <a:extLst>
                <a:ext uri="{FF2B5EF4-FFF2-40B4-BE49-F238E27FC236}">
                  <a16:creationId xmlns:a16="http://schemas.microsoft.com/office/drawing/2014/main" id="{E9BE1FDD-DEEA-4653-9F61-04A36E6768F7}"/>
                </a:ext>
              </a:extLst>
            </p:cNvPr>
            <p:cNvSpPr/>
            <p:nvPr/>
          </p:nvSpPr>
          <p:spPr>
            <a:xfrm>
              <a:off x="4468562" y="3485276"/>
              <a:ext cx="3337757"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bg1">
                      <a:lumMod val="49000"/>
                    </a:schemeClr>
                  </a:solidFill>
                  <a:latin typeface="Jura"/>
                  <a:ea typeface="Jura"/>
                  <a:cs typeface="Jura"/>
                  <a:sym typeface="Jura"/>
                </a:rPr>
                <a:t>High Performance Computing</a:t>
              </a:r>
              <a:endParaRPr lang="fr-FR" sz="2000" b="1">
                <a:solidFill>
                  <a:schemeClr val="bg1">
                    <a:lumMod val="49000"/>
                  </a:schemeClr>
                </a:solidFill>
                <a:latin typeface="Jura"/>
                <a:ea typeface="Jura"/>
                <a:cs typeface="Jura"/>
              </a:endParaRPr>
            </a:p>
          </p:txBody>
        </p:sp>
        <p:sp>
          <p:nvSpPr>
            <p:cNvPr id="535" name="Google Shape;535;p30">
              <a:extLst>
                <a:ext uri="{FF2B5EF4-FFF2-40B4-BE49-F238E27FC236}">
                  <a16:creationId xmlns:a16="http://schemas.microsoft.com/office/drawing/2014/main" id="{D6221B41-3CED-8DD1-353A-C3B24F3C3E3F}"/>
                </a:ext>
              </a:extLst>
            </p:cNvPr>
            <p:cNvSpPr/>
            <p:nvPr/>
          </p:nvSpPr>
          <p:spPr>
            <a:xfrm>
              <a:off x="4468562" y="3761191"/>
              <a:ext cx="3159507" cy="9129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424242"/>
                  </a:solidFill>
                  <a:latin typeface="Actor"/>
                </a:rPr>
                <a:t>Process data and perform calculations at speeds surpassing regular computers, optimized for large-scale mathematical operations</a:t>
              </a:r>
              <a:endParaRPr lang="fr-FR">
                <a:solidFill>
                  <a:srgbClr val="424242"/>
                </a:solidFill>
                <a:latin typeface="Actor"/>
              </a:endParaRPr>
            </a:p>
          </p:txBody>
        </p:sp>
      </p:grpSp>
      <p:grpSp>
        <p:nvGrpSpPr>
          <p:cNvPr id="538" name="Google Shape;538;p30">
            <a:extLst>
              <a:ext uri="{FF2B5EF4-FFF2-40B4-BE49-F238E27FC236}">
                <a16:creationId xmlns:a16="http://schemas.microsoft.com/office/drawing/2014/main" id="{9337D174-FCC5-6701-3608-905AE9128E45}"/>
              </a:ext>
            </a:extLst>
          </p:cNvPr>
          <p:cNvGrpSpPr/>
          <p:nvPr/>
        </p:nvGrpSpPr>
        <p:grpSpPr>
          <a:xfrm>
            <a:off x="2734797" y="3478505"/>
            <a:ext cx="3867892" cy="1088860"/>
            <a:chOff x="1196195" y="3231603"/>
            <a:chExt cx="3867892" cy="1088860"/>
          </a:xfrm>
        </p:grpSpPr>
        <p:sp>
          <p:nvSpPr>
            <p:cNvPr id="539" name="Google Shape;539;p30">
              <a:extLst>
                <a:ext uri="{FF2B5EF4-FFF2-40B4-BE49-F238E27FC236}">
                  <a16:creationId xmlns:a16="http://schemas.microsoft.com/office/drawing/2014/main" id="{D4CD9509-7170-17F9-65D3-72B6E58A6720}"/>
                </a:ext>
              </a:extLst>
            </p:cNvPr>
            <p:cNvSpPr/>
            <p:nvPr/>
          </p:nvSpPr>
          <p:spPr>
            <a:xfrm>
              <a:off x="2003864" y="3231603"/>
              <a:ext cx="1849028" cy="365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bg1">
                      <a:lumMod val="49000"/>
                    </a:schemeClr>
                  </a:solidFill>
                  <a:latin typeface="Jura"/>
                  <a:ea typeface="Jura"/>
                  <a:cs typeface="Jura"/>
                  <a:sym typeface="Jura"/>
                </a:rPr>
                <a:t>AI and HPC</a:t>
              </a:r>
              <a:endParaRPr lang="fr-FR" sz="2000" b="1">
                <a:solidFill>
                  <a:schemeClr val="bg1">
                    <a:lumMod val="49000"/>
                  </a:schemeClr>
                </a:solidFill>
                <a:latin typeface="Jura"/>
                <a:ea typeface="Jura"/>
                <a:cs typeface="Jura"/>
              </a:endParaRPr>
            </a:p>
          </p:txBody>
        </p:sp>
        <p:sp>
          <p:nvSpPr>
            <p:cNvPr id="540" name="Google Shape;540;p30">
              <a:extLst>
                <a:ext uri="{FF2B5EF4-FFF2-40B4-BE49-F238E27FC236}">
                  <a16:creationId xmlns:a16="http://schemas.microsoft.com/office/drawing/2014/main" id="{C950AE6F-5E7B-7256-782C-4A8E9F2AA724}"/>
                </a:ext>
              </a:extLst>
            </p:cNvPr>
            <p:cNvSpPr/>
            <p:nvPr/>
          </p:nvSpPr>
          <p:spPr>
            <a:xfrm>
              <a:off x="1196195" y="3513163"/>
              <a:ext cx="3867892" cy="807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FR">
                  <a:solidFill>
                    <a:srgbClr val="424242"/>
                  </a:solidFill>
                  <a:latin typeface="Actor"/>
                  <a:ea typeface="Actor"/>
                  <a:cs typeface="Actor"/>
                  <a:sym typeface="Actor"/>
                </a:rPr>
                <a:t>Enhances </a:t>
              </a:r>
              <a:r>
                <a:rPr lang="en-US">
                  <a:solidFill>
                    <a:srgbClr val="424242"/>
                  </a:solidFill>
                  <a:latin typeface="Actor"/>
                </a:rPr>
                <a:t>the processing power needed for analyzing massive datasets, enabling advanced solutions like more effective anomaly detection</a:t>
              </a:r>
              <a:endParaRPr lang="fr-FR">
                <a:solidFill>
                  <a:srgbClr val="424242"/>
                </a:solidFill>
                <a:latin typeface="Actor"/>
              </a:endParaRPr>
            </a:p>
          </p:txBody>
        </p:sp>
      </p:grpSp>
      <p:cxnSp>
        <p:nvCxnSpPr>
          <p:cNvPr id="28" name="Straight Connector 27">
            <a:extLst>
              <a:ext uri="{FF2B5EF4-FFF2-40B4-BE49-F238E27FC236}">
                <a16:creationId xmlns:a16="http://schemas.microsoft.com/office/drawing/2014/main" id="{562D8C55-3237-D022-DC5A-087F35AF18DF}"/>
              </a:ext>
            </a:extLst>
          </p:cNvPr>
          <p:cNvCxnSpPr/>
          <p:nvPr/>
        </p:nvCxnSpPr>
        <p:spPr>
          <a:xfrm>
            <a:off x="1812042" y="2573604"/>
            <a:ext cx="0" cy="4087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E8A7F7-B345-E2CF-E19B-F7E29EBCB357}"/>
              </a:ext>
            </a:extLst>
          </p:cNvPr>
          <p:cNvCxnSpPr/>
          <p:nvPr/>
        </p:nvCxnSpPr>
        <p:spPr>
          <a:xfrm>
            <a:off x="1811383" y="2987040"/>
            <a:ext cx="49219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D2FFBE-5681-9F83-EA03-814BE8AA50E6}"/>
              </a:ext>
            </a:extLst>
          </p:cNvPr>
          <p:cNvCxnSpPr/>
          <p:nvPr/>
        </p:nvCxnSpPr>
        <p:spPr>
          <a:xfrm>
            <a:off x="6733318" y="2578288"/>
            <a:ext cx="0" cy="4087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FB1BB7-4712-24F7-C5E9-7FFB79F6EB95}"/>
              </a:ext>
            </a:extLst>
          </p:cNvPr>
          <p:cNvCxnSpPr/>
          <p:nvPr/>
        </p:nvCxnSpPr>
        <p:spPr>
          <a:xfrm>
            <a:off x="4380580" y="2987040"/>
            <a:ext cx="0" cy="4087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Google Shape;209;p21">
            <a:extLst>
              <a:ext uri="{FF2B5EF4-FFF2-40B4-BE49-F238E27FC236}">
                <a16:creationId xmlns:a16="http://schemas.microsoft.com/office/drawing/2014/main" id="{05DBC7EB-7DC5-19B3-4D27-1E746F1E418B}"/>
              </a:ext>
            </a:extLst>
          </p:cNvPr>
          <p:cNvSpPr txBox="1">
            <a:spLocks noGrp="1"/>
          </p:cNvSpPr>
          <p:nvPr>
            <p:ph type="title" idx="4294967295"/>
          </p:nvPr>
        </p:nvSpPr>
        <p:spPr>
          <a:xfrm>
            <a:off x="206115" y="407025"/>
            <a:ext cx="7702550" cy="6651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AI and HPC Convergence</a:t>
            </a:r>
            <a:endParaRPr/>
          </a:p>
        </p:txBody>
      </p:sp>
      <p:sp>
        <p:nvSpPr>
          <p:cNvPr id="3" name="Rectangle 2">
            <a:extLst>
              <a:ext uri="{FF2B5EF4-FFF2-40B4-BE49-F238E27FC236}">
                <a16:creationId xmlns:a16="http://schemas.microsoft.com/office/drawing/2014/main" id="{9C36BABE-F900-4F3F-8847-3E54F0DF8DF7}"/>
              </a:ext>
            </a:extLst>
          </p:cNvPr>
          <p:cNvSpPr/>
          <p:nvPr/>
        </p:nvSpPr>
        <p:spPr>
          <a:xfrm>
            <a:off x="8018585" y="4853354"/>
            <a:ext cx="554892" cy="1563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2726940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9A43-EB63-C616-80AE-643374F87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5F790-7CB5-4C36-9CAB-0EA590B1F528}"/>
              </a:ext>
            </a:extLst>
          </p:cNvPr>
          <p:cNvSpPr>
            <a:spLocks noGrp="1"/>
          </p:cNvSpPr>
          <p:nvPr>
            <p:ph type="title" idx="4294967295"/>
          </p:nvPr>
        </p:nvSpPr>
        <p:spPr>
          <a:xfrm>
            <a:off x="627713" y="229016"/>
            <a:ext cx="7702550" cy="665163"/>
          </a:xfrm>
        </p:spPr>
        <p:txBody>
          <a:bodyPr/>
          <a:lstStyle/>
          <a:p>
            <a:r>
              <a:rPr lang="en-JP"/>
              <a:t>Components Heterogeneity    </a:t>
            </a:r>
          </a:p>
        </p:txBody>
      </p:sp>
      <p:pic>
        <p:nvPicPr>
          <p:cNvPr id="4" name="Picture 3" descr="A diagram of a flowchart&#10;&#10;Description automatically generated">
            <a:extLst>
              <a:ext uri="{FF2B5EF4-FFF2-40B4-BE49-F238E27FC236}">
                <a16:creationId xmlns:a16="http://schemas.microsoft.com/office/drawing/2014/main" id="{C320BA35-8564-F90A-EDDB-5C1855FBD4EF}"/>
              </a:ext>
            </a:extLst>
          </p:cNvPr>
          <p:cNvPicPr>
            <a:picLocks noChangeAspect="1"/>
          </p:cNvPicPr>
          <p:nvPr/>
        </p:nvPicPr>
        <p:blipFill>
          <a:blip r:embed="rId2"/>
          <a:stretch>
            <a:fillRect/>
          </a:stretch>
        </p:blipFill>
        <p:spPr>
          <a:xfrm>
            <a:off x="1300472" y="894041"/>
            <a:ext cx="6223000" cy="3879651"/>
          </a:xfrm>
          <a:prstGeom prst="rect">
            <a:avLst/>
          </a:prstGeom>
        </p:spPr>
      </p:pic>
    </p:spTree>
    <p:extLst>
      <p:ext uri="{BB962C8B-B14F-4D97-AF65-F5344CB8AC3E}">
        <p14:creationId xmlns:p14="http://schemas.microsoft.com/office/powerpoint/2010/main" val="412427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1"/>
          <p:cNvSpPr txBox="1">
            <a:spLocks noGrp="1"/>
          </p:cNvSpPr>
          <p:nvPr>
            <p:ph type="title" idx="4294967295"/>
          </p:nvPr>
        </p:nvSpPr>
        <p:spPr>
          <a:xfrm>
            <a:off x="0" y="444500"/>
            <a:ext cx="7702550" cy="6651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Anomaly Detection</a:t>
            </a:r>
            <a:endParaRPr/>
          </a:p>
        </p:txBody>
      </p:sp>
      <p:sp>
        <p:nvSpPr>
          <p:cNvPr id="211" name="Google Shape;211;p21"/>
          <p:cNvSpPr/>
          <p:nvPr/>
        </p:nvSpPr>
        <p:spPr>
          <a:xfrm>
            <a:off x="6163216" y="1406039"/>
            <a:ext cx="2629028"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424242"/>
                </a:solidFill>
                <a:latin typeface="Jura"/>
                <a:ea typeface="Jura"/>
                <a:cs typeface="Jura"/>
                <a:sym typeface="Jura"/>
              </a:rPr>
              <a:t>Boosts Safety</a:t>
            </a:r>
            <a:endParaRPr lang="fr-FR" sz="1600" b="1">
              <a:solidFill>
                <a:srgbClr val="424242"/>
              </a:solidFill>
              <a:latin typeface="Jura"/>
              <a:ea typeface="Jura"/>
              <a:cs typeface="Jura"/>
            </a:endParaRPr>
          </a:p>
        </p:txBody>
      </p:sp>
      <p:sp>
        <p:nvSpPr>
          <p:cNvPr id="217" name="Google Shape;217;p21"/>
          <p:cNvSpPr/>
          <p:nvPr/>
        </p:nvSpPr>
        <p:spPr>
          <a:xfrm>
            <a:off x="6166700" y="4072061"/>
            <a:ext cx="2370300"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424242"/>
                </a:solidFill>
                <a:latin typeface="Jura"/>
                <a:ea typeface="Jura"/>
                <a:cs typeface="Jura"/>
                <a:sym typeface="Jura"/>
              </a:rPr>
              <a:t>Fault detection</a:t>
            </a:r>
            <a:endParaRPr lang="fr-FR" sz="1600" b="1">
              <a:solidFill>
                <a:srgbClr val="424242"/>
              </a:solidFill>
              <a:latin typeface="Jura"/>
              <a:ea typeface="Jura"/>
              <a:cs typeface="Jura"/>
            </a:endParaRPr>
          </a:p>
        </p:txBody>
      </p:sp>
      <p:sp>
        <p:nvSpPr>
          <p:cNvPr id="220" name="Google Shape;220;p21"/>
          <p:cNvSpPr/>
          <p:nvPr/>
        </p:nvSpPr>
        <p:spPr>
          <a:xfrm>
            <a:off x="6166700" y="3002885"/>
            <a:ext cx="2695504"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1600" b="1">
                <a:solidFill>
                  <a:srgbClr val="424242"/>
                </a:solidFill>
                <a:latin typeface="Jura"/>
                <a:ea typeface="Jura"/>
                <a:cs typeface="Jura"/>
                <a:sym typeface="Jura"/>
              </a:rPr>
              <a:t>Disease detection</a:t>
            </a:r>
            <a:endParaRPr lang="fr-FR" sz="1600" b="1">
              <a:solidFill>
                <a:srgbClr val="424242"/>
              </a:solidFill>
              <a:latin typeface="Jura"/>
              <a:ea typeface="Jura"/>
              <a:cs typeface="Jura"/>
            </a:endParaRPr>
          </a:p>
        </p:txBody>
      </p:sp>
      <p:sp>
        <p:nvSpPr>
          <p:cNvPr id="223" name="Google Shape;223;p21"/>
          <p:cNvSpPr/>
          <p:nvPr/>
        </p:nvSpPr>
        <p:spPr>
          <a:xfrm>
            <a:off x="2419656" y="1581062"/>
            <a:ext cx="2629028" cy="1064596"/>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300" b="1" dirty="0">
                <a:solidFill>
                  <a:srgbClr val="424242"/>
                </a:solidFill>
                <a:latin typeface="Actor"/>
                <a:ea typeface="Jura"/>
                <a:cs typeface="Jura"/>
                <a:sym typeface="Jura"/>
              </a:rPr>
              <a:t>I</a:t>
            </a:r>
            <a:r>
              <a:rPr lang="en-US" sz="1300" b="1" dirty="0">
                <a:solidFill>
                  <a:srgbClr val="424242"/>
                </a:solidFill>
                <a:latin typeface="Actor"/>
                <a:ea typeface="Jura"/>
              </a:rPr>
              <a:t>dentification of observations exhibiting significant divergence from expected patterns</a:t>
            </a:r>
            <a:endParaRPr lang="fr-FR" sz="1300" b="1">
              <a:solidFill>
                <a:srgbClr val="424242"/>
              </a:solidFill>
              <a:latin typeface="Actor"/>
              <a:ea typeface="Jura"/>
              <a:cs typeface="Jura"/>
            </a:endParaRPr>
          </a:p>
        </p:txBody>
      </p:sp>
      <p:sp>
        <p:nvSpPr>
          <p:cNvPr id="226" name="Google Shape;226;p21"/>
          <p:cNvSpPr/>
          <p:nvPr/>
        </p:nvSpPr>
        <p:spPr>
          <a:xfrm>
            <a:off x="2520873" y="3500342"/>
            <a:ext cx="2203817" cy="406098"/>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b="1" dirty="0">
                <a:solidFill>
                  <a:srgbClr val="424242"/>
                </a:solidFill>
                <a:latin typeface="Actor"/>
                <a:ea typeface="Jura"/>
                <a:cs typeface="Jura"/>
                <a:sym typeface="Jura"/>
              </a:rPr>
              <a:t>Applications Fields</a:t>
            </a:r>
            <a:endParaRPr lang="fr-FR" b="1" dirty="0">
              <a:solidFill>
                <a:srgbClr val="424242"/>
              </a:solidFill>
              <a:latin typeface="Actor"/>
              <a:ea typeface="Jura"/>
              <a:cs typeface="Jura"/>
            </a:endParaRPr>
          </a:p>
        </p:txBody>
      </p:sp>
      <p:sp>
        <p:nvSpPr>
          <p:cNvPr id="228" name="Google Shape;228;p21"/>
          <p:cNvSpPr/>
          <p:nvPr/>
        </p:nvSpPr>
        <p:spPr>
          <a:xfrm>
            <a:off x="397326" y="2660447"/>
            <a:ext cx="1448700" cy="450076"/>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2000" b="1" dirty="0">
                <a:solidFill>
                  <a:schemeClr val="bg1">
                    <a:lumMod val="49000"/>
                  </a:schemeClr>
                </a:solidFill>
                <a:latin typeface="Jura"/>
                <a:ea typeface="Jura"/>
                <a:cs typeface="Jura"/>
                <a:sym typeface="Jura"/>
              </a:rPr>
              <a:t> Context</a:t>
            </a:r>
            <a:endParaRPr lang="fr-FR" sz="2000" b="1" dirty="0">
              <a:solidFill>
                <a:schemeClr val="bg1">
                  <a:lumMod val="49000"/>
                </a:schemeClr>
              </a:solidFill>
              <a:latin typeface="Jura"/>
              <a:ea typeface="Jura"/>
              <a:cs typeface="Jura"/>
            </a:endParaRPr>
          </a:p>
        </p:txBody>
      </p:sp>
      <p:cxnSp>
        <p:nvCxnSpPr>
          <p:cNvPr id="229" name="Google Shape;229;p21"/>
          <p:cNvCxnSpPr>
            <a:cxnSpLocks/>
            <a:endCxn id="228" idx="0"/>
          </p:cNvCxnSpPr>
          <p:nvPr/>
        </p:nvCxnSpPr>
        <p:spPr>
          <a:xfrm rot="10800000" flipV="1">
            <a:off x="1121677" y="2036383"/>
            <a:ext cx="1264663" cy="624063"/>
          </a:xfrm>
          <a:prstGeom prst="bentConnector2">
            <a:avLst/>
          </a:prstGeom>
          <a:noFill/>
          <a:ln w="9525" cap="flat" cmpd="sng">
            <a:solidFill>
              <a:schemeClr val="bg1">
                <a:lumMod val="50000"/>
              </a:schemeClr>
            </a:solidFill>
            <a:prstDash val="solid"/>
            <a:round/>
            <a:headEnd type="none" w="med" len="med"/>
            <a:tailEnd type="none" w="med" len="med"/>
          </a:ln>
        </p:spPr>
      </p:cxnSp>
      <p:cxnSp>
        <p:nvCxnSpPr>
          <p:cNvPr id="230" name="Google Shape;230;p21"/>
          <p:cNvCxnSpPr>
            <a:cxnSpLocks/>
            <a:endCxn id="228" idx="2"/>
          </p:cNvCxnSpPr>
          <p:nvPr/>
        </p:nvCxnSpPr>
        <p:spPr>
          <a:xfrm rot="10800000">
            <a:off x="1121676" y="3110524"/>
            <a:ext cx="1264648" cy="583317"/>
          </a:xfrm>
          <a:prstGeom prst="bentConnector2">
            <a:avLst/>
          </a:prstGeom>
          <a:noFill/>
          <a:ln w="9525" cap="flat" cmpd="sng">
            <a:solidFill>
              <a:schemeClr val="bg1">
                <a:lumMod val="50000"/>
              </a:schemeClr>
            </a:solidFill>
            <a:prstDash val="solid"/>
            <a:round/>
            <a:headEnd type="none" w="med" len="med"/>
            <a:tailEnd type="none" w="med" len="med"/>
          </a:ln>
        </p:spPr>
      </p:cxnSp>
      <p:cxnSp>
        <p:nvCxnSpPr>
          <p:cNvPr id="233" name="Google Shape;233;p21"/>
          <p:cNvCxnSpPr>
            <a:cxnSpLocks/>
          </p:cNvCxnSpPr>
          <p:nvPr/>
        </p:nvCxnSpPr>
        <p:spPr>
          <a:xfrm rot="10800000" flipV="1">
            <a:off x="4729889" y="3169297"/>
            <a:ext cx="1359881" cy="530275"/>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234" name="Google Shape;234;p21"/>
          <p:cNvCxnSpPr>
            <a:cxnSpLocks/>
          </p:cNvCxnSpPr>
          <p:nvPr/>
        </p:nvCxnSpPr>
        <p:spPr>
          <a:xfrm rot="10800000">
            <a:off x="4729888" y="3698707"/>
            <a:ext cx="1359881" cy="545485"/>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sp>
        <p:nvSpPr>
          <p:cNvPr id="3" name="Google Shape;220;p21">
            <a:extLst>
              <a:ext uri="{FF2B5EF4-FFF2-40B4-BE49-F238E27FC236}">
                <a16:creationId xmlns:a16="http://schemas.microsoft.com/office/drawing/2014/main" id="{AEF14CEE-0421-877A-6500-0453072B7113}"/>
              </a:ext>
            </a:extLst>
          </p:cNvPr>
          <p:cNvSpPr/>
          <p:nvPr/>
        </p:nvSpPr>
        <p:spPr>
          <a:xfrm>
            <a:off x="6166700" y="3346900"/>
            <a:ext cx="2695504"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1600" b="1">
                <a:solidFill>
                  <a:srgbClr val="424242"/>
                </a:solidFill>
                <a:latin typeface="Jura"/>
                <a:ea typeface="Jura"/>
                <a:cs typeface="Jura"/>
                <a:sym typeface="Jura"/>
              </a:rPr>
              <a:t>Fraud detection</a:t>
            </a:r>
            <a:endParaRPr lang="fr-FR" sz="1600" b="1">
              <a:solidFill>
                <a:srgbClr val="424242"/>
              </a:solidFill>
              <a:latin typeface="Jura"/>
              <a:ea typeface="Jura"/>
              <a:cs typeface="Jura"/>
            </a:endParaRPr>
          </a:p>
        </p:txBody>
      </p:sp>
      <p:sp>
        <p:nvSpPr>
          <p:cNvPr id="6" name="Google Shape;217;p21">
            <a:extLst>
              <a:ext uri="{FF2B5EF4-FFF2-40B4-BE49-F238E27FC236}">
                <a16:creationId xmlns:a16="http://schemas.microsoft.com/office/drawing/2014/main" id="{39CEBD9F-98E8-7B39-1C6F-C727A0C3FB85}"/>
              </a:ext>
            </a:extLst>
          </p:cNvPr>
          <p:cNvSpPr/>
          <p:nvPr/>
        </p:nvSpPr>
        <p:spPr>
          <a:xfrm>
            <a:off x="6160178" y="3712600"/>
            <a:ext cx="2781768"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424242"/>
                </a:solidFill>
                <a:latin typeface="Jura"/>
                <a:ea typeface="Jura"/>
                <a:cs typeface="Jura"/>
                <a:sym typeface="Jura"/>
              </a:rPr>
              <a:t>Intrusion detection</a:t>
            </a:r>
            <a:endParaRPr lang="fr-FR" sz="1600" b="1">
              <a:solidFill>
                <a:srgbClr val="424242"/>
              </a:solidFill>
              <a:latin typeface="Jura"/>
              <a:ea typeface="Jura"/>
              <a:cs typeface="Jura"/>
            </a:endParaRPr>
          </a:p>
        </p:txBody>
      </p:sp>
      <p:cxnSp>
        <p:nvCxnSpPr>
          <p:cNvPr id="15" name="Straight Connector 14">
            <a:extLst>
              <a:ext uri="{FF2B5EF4-FFF2-40B4-BE49-F238E27FC236}">
                <a16:creationId xmlns:a16="http://schemas.microsoft.com/office/drawing/2014/main" id="{CAF19D3D-EF40-7350-27EF-055D17D255F9}"/>
              </a:ext>
            </a:extLst>
          </p:cNvPr>
          <p:cNvCxnSpPr/>
          <p:nvPr/>
        </p:nvCxnSpPr>
        <p:spPr>
          <a:xfrm>
            <a:off x="5409830" y="3537871"/>
            <a:ext cx="68691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C9769B-93AB-0A11-773C-B2AA8DF73715}"/>
              </a:ext>
            </a:extLst>
          </p:cNvPr>
          <p:cNvCxnSpPr/>
          <p:nvPr/>
        </p:nvCxnSpPr>
        <p:spPr>
          <a:xfrm>
            <a:off x="5409830" y="3894576"/>
            <a:ext cx="68691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6" name="Google Shape;211;p21">
            <a:extLst>
              <a:ext uri="{FF2B5EF4-FFF2-40B4-BE49-F238E27FC236}">
                <a16:creationId xmlns:a16="http://schemas.microsoft.com/office/drawing/2014/main" id="{060D9724-514C-7F93-EA70-98E76351271D}"/>
              </a:ext>
            </a:extLst>
          </p:cNvPr>
          <p:cNvSpPr/>
          <p:nvPr/>
        </p:nvSpPr>
        <p:spPr>
          <a:xfrm>
            <a:off x="6166700" y="1750859"/>
            <a:ext cx="2698988"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424242"/>
                </a:solidFill>
                <a:latin typeface="Jura"/>
                <a:ea typeface="Jura"/>
                <a:cs typeface="Jura"/>
                <a:sym typeface="Jura"/>
              </a:rPr>
              <a:t>Improves effectiveness</a:t>
            </a:r>
            <a:endParaRPr lang="fr-FR" sz="1600" b="1">
              <a:solidFill>
                <a:srgbClr val="424242"/>
              </a:solidFill>
              <a:latin typeface="Jura"/>
              <a:ea typeface="Jura"/>
              <a:cs typeface="Jura"/>
            </a:endParaRPr>
          </a:p>
        </p:txBody>
      </p:sp>
      <p:sp>
        <p:nvSpPr>
          <p:cNvPr id="197" name="Google Shape;211;p21">
            <a:extLst>
              <a:ext uri="{FF2B5EF4-FFF2-40B4-BE49-F238E27FC236}">
                <a16:creationId xmlns:a16="http://schemas.microsoft.com/office/drawing/2014/main" id="{51B0CEE6-B2F6-1498-5370-75162FFA7521}"/>
              </a:ext>
            </a:extLst>
          </p:cNvPr>
          <p:cNvSpPr/>
          <p:nvPr/>
        </p:nvSpPr>
        <p:spPr>
          <a:xfrm>
            <a:off x="6163216" y="2114961"/>
            <a:ext cx="2558615"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424242"/>
                </a:solidFill>
                <a:latin typeface="Jura"/>
                <a:ea typeface="Jura"/>
                <a:cs typeface="Jura"/>
                <a:sym typeface="Jura"/>
              </a:rPr>
              <a:t>Manages Risks</a:t>
            </a:r>
            <a:endParaRPr lang="fr-FR" sz="1600" b="1">
              <a:solidFill>
                <a:srgbClr val="424242"/>
              </a:solidFill>
              <a:latin typeface="Jura"/>
              <a:ea typeface="Jura"/>
              <a:cs typeface="Jura"/>
            </a:endParaRPr>
          </a:p>
        </p:txBody>
      </p:sp>
      <p:sp>
        <p:nvSpPr>
          <p:cNvPr id="198" name="Google Shape;211;p21">
            <a:extLst>
              <a:ext uri="{FF2B5EF4-FFF2-40B4-BE49-F238E27FC236}">
                <a16:creationId xmlns:a16="http://schemas.microsoft.com/office/drawing/2014/main" id="{53F9FE33-240A-0115-EBD6-4BCA68E116EF}"/>
              </a:ext>
            </a:extLst>
          </p:cNvPr>
          <p:cNvSpPr/>
          <p:nvPr/>
        </p:nvSpPr>
        <p:spPr>
          <a:xfrm>
            <a:off x="6163216" y="2476020"/>
            <a:ext cx="2678233"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424242"/>
                </a:solidFill>
                <a:latin typeface="Jura"/>
                <a:ea typeface="Jura"/>
                <a:cs typeface="Jura"/>
                <a:sym typeface="Jura"/>
              </a:rPr>
              <a:t>Ensures Quality</a:t>
            </a:r>
            <a:endParaRPr lang="fr-FR" sz="1600" b="1">
              <a:solidFill>
                <a:srgbClr val="424242"/>
              </a:solidFill>
              <a:latin typeface="Jura"/>
              <a:ea typeface="Jura"/>
              <a:cs typeface="Jura"/>
            </a:endParaRPr>
          </a:p>
        </p:txBody>
      </p:sp>
      <p:cxnSp>
        <p:nvCxnSpPr>
          <p:cNvPr id="200" name="Google Shape;234;p21">
            <a:extLst>
              <a:ext uri="{FF2B5EF4-FFF2-40B4-BE49-F238E27FC236}">
                <a16:creationId xmlns:a16="http://schemas.microsoft.com/office/drawing/2014/main" id="{C3B16762-54DA-8B7F-D8F2-55801F9C5753}"/>
              </a:ext>
            </a:extLst>
          </p:cNvPr>
          <p:cNvCxnSpPr>
            <a:cxnSpLocks/>
          </p:cNvCxnSpPr>
          <p:nvPr/>
        </p:nvCxnSpPr>
        <p:spPr>
          <a:xfrm rot="10800000">
            <a:off x="4729891" y="2109303"/>
            <a:ext cx="1359881" cy="545485"/>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201" name="Google Shape;233;p21">
            <a:extLst>
              <a:ext uri="{FF2B5EF4-FFF2-40B4-BE49-F238E27FC236}">
                <a16:creationId xmlns:a16="http://schemas.microsoft.com/office/drawing/2014/main" id="{35016C81-9E2A-F70B-5E9F-39E2821209A0}"/>
              </a:ext>
            </a:extLst>
          </p:cNvPr>
          <p:cNvCxnSpPr>
            <a:cxnSpLocks/>
          </p:cNvCxnSpPr>
          <p:nvPr/>
        </p:nvCxnSpPr>
        <p:spPr>
          <a:xfrm rot="10800000" flipV="1">
            <a:off x="4729891" y="1581483"/>
            <a:ext cx="1359881" cy="530275"/>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204" name="Straight Connector 203">
            <a:extLst>
              <a:ext uri="{FF2B5EF4-FFF2-40B4-BE49-F238E27FC236}">
                <a16:creationId xmlns:a16="http://schemas.microsoft.com/office/drawing/2014/main" id="{BED57C0C-803F-D28D-6371-B6D08664D3A1}"/>
              </a:ext>
            </a:extLst>
          </p:cNvPr>
          <p:cNvCxnSpPr/>
          <p:nvPr/>
        </p:nvCxnSpPr>
        <p:spPr>
          <a:xfrm>
            <a:off x="5409831" y="1935702"/>
            <a:ext cx="68691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C2933DD-8519-4587-0C76-B0865DF717BC}"/>
              </a:ext>
            </a:extLst>
          </p:cNvPr>
          <p:cNvCxnSpPr/>
          <p:nvPr/>
        </p:nvCxnSpPr>
        <p:spPr>
          <a:xfrm>
            <a:off x="5409830" y="2297811"/>
            <a:ext cx="68691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581;p31">
            <a:extLst>
              <a:ext uri="{FF2B5EF4-FFF2-40B4-BE49-F238E27FC236}">
                <a16:creationId xmlns:a16="http://schemas.microsoft.com/office/drawing/2014/main" id="{DB990B29-E991-F434-CA23-530CC6A2924A}"/>
              </a:ext>
            </a:extLst>
          </p:cNvPr>
          <p:cNvSpPr/>
          <p:nvPr/>
        </p:nvSpPr>
        <p:spPr>
          <a:xfrm>
            <a:off x="6166700" y="4383471"/>
            <a:ext cx="578930"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b="1">
                <a:solidFill>
                  <a:schemeClr val="bg1">
                    <a:lumMod val="60000"/>
                    <a:lumOff val="40000"/>
                  </a:schemeClr>
                </a:solidFill>
                <a:latin typeface="Jura"/>
                <a:ea typeface="Jura"/>
                <a:cs typeface="Jura"/>
                <a:sym typeface="Jura"/>
              </a:rPr>
              <a:t>. . .</a:t>
            </a:r>
            <a:endParaRPr sz="1800" b="1">
              <a:solidFill>
                <a:schemeClr val="bg1">
                  <a:lumMod val="60000"/>
                  <a:lumOff val="40000"/>
                </a:schemeClr>
              </a:solidFill>
              <a:latin typeface="Jura"/>
              <a:ea typeface="Jura"/>
              <a:cs typeface="Jura"/>
              <a:sym typeface="Ju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a:extLst>
            <a:ext uri="{FF2B5EF4-FFF2-40B4-BE49-F238E27FC236}">
              <a16:creationId xmlns:a16="http://schemas.microsoft.com/office/drawing/2014/main" id="{B705F625-7FE9-6EAF-211E-B620962CD762}"/>
            </a:ext>
          </a:extLst>
        </p:cNvPr>
        <p:cNvGrpSpPr/>
        <p:nvPr/>
      </p:nvGrpSpPr>
      <p:grpSpPr>
        <a:xfrm>
          <a:off x="0" y="0"/>
          <a:ext cx="0" cy="0"/>
          <a:chOff x="0" y="0"/>
          <a:chExt cx="0" cy="0"/>
        </a:xfrm>
      </p:grpSpPr>
      <p:sp>
        <p:nvSpPr>
          <p:cNvPr id="276" name="Google Shape;276;p24">
            <a:extLst>
              <a:ext uri="{FF2B5EF4-FFF2-40B4-BE49-F238E27FC236}">
                <a16:creationId xmlns:a16="http://schemas.microsoft.com/office/drawing/2014/main" id="{94F488B9-D126-0CC8-7832-ED518DFB0671}"/>
              </a:ext>
            </a:extLst>
          </p:cNvPr>
          <p:cNvSpPr txBox="1">
            <a:spLocks noGrp="1"/>
          </p:cNvSpPr>
          <p:nvPr>
            <p:ph type="title" idx="4294967295"/>
          </p:nvPr>
        </p:nvSpPr>
        <p:spPr>
          <a:xfrm>
            <a:off x="438983" y="400909"/>
            <a:ext cx="7702550" cy="665162"/>
          </a:xfrm>
          <a:prstGeom prst="rect">
            <a:avLst/>
          </a:prstGeom>
        </p:spPr>
        <p:txBody>
          <a:bodyPr spcFirstLastPara="1" wrap="square" lIns="91425" tIns="91425" rIns="91425" bIns="91425" anchor="t" anchorCtr="0">
            <a:noAutofit/>
          </a:bodyPr>
          <a:lstStyle/>
          <a:p>
            <a:pPr algn="ctr"/>
            <a:r>
              <a:rPr lang="en" dirty="0"/>
              <a:t>Anomaly Detection Methods</a:t>
            </a:r>
            <a:endParaRPr dirty="0"/>
          </a:p>
        </p:txBody>
      </p:sp>
      <p:sp>
        <p:nvSpPr>
          <p:cNvPr id="5" name="ZoneTexte 4">
            <a:extLst>
              <a:ext uri="{FF2B5EF4-FFF2-40B4-BE49-F238E27FC236}">
                <a16:creationId xmlns:a16="http://schemas.microsoft.com/office/drawing/2014/main" id="{9948D5DD-9C24-AD06-FDA8-18E808DAE1AD}"/>
              </a:ext>
            </a:extLst>
          </p:cNvPr>
          <p:cNvSpPr txBox="1"/>
          <p:nvPr/>
        </p:nvSpPr>
        <p:spPr>
          <a:xfrm>
            <a:off x="229537" y="1068049"/>
            <a:ext cx="8914462" cy="44165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 sz="1800" b="1">
                <a:solidFill>
                  <a:schemeClr val="bg1">
                    <a:lumMod val="49000"/>
                  </a:schemeClr>
                </a:solidFill>
                <a:latin typeface="Jura"/>
                <a:ea typeface="Jura"/>
              </a:rPr>
              <a:t>Machine learning methods:</a:t>
            </a:r>
            <a:endParaRPr lang="fr-FR"/>
          </a:p>
          <a:p>
            <a:pPr marL="285750" indent="-285750">
              <a:lnSpc>
                <a:spcPct val="150000"/>
              </a:lnSpc>
              <a:buChar char="•"/>
            </a:pPr>
            <a:r>
              <a:rPr lang="en" dirty="0">
                <a:solidFill>
                  <a:srgbClr val="424242"/>
                </a:solidFill>
                <a:latin typeface="Actor"/>
              </a:rPr>
              <a:t>Employ statistical and mathematical algorithms to uncover anomalies or outliers within datasets.</a:t>
            </a:r>
          </a:p>
          <a:p>
            <a:pPr marL="285750" indent="-285750">
              <a:lnSpc>
                <a:spcPct val="150000"/>
              </a:lnSpc>
              <a:buChar char="•"/>
            </a:pPr>
            <a:r>
              <a:rPr lang="en" dirty="0">
                <a:solidFill>
                  <a:srgbClr val="424242"/>
                </a:solidFill>
                <a:latin typeface="Actor"/>
              </a:rPr>
              <a:t>KNN, Clustering, Linear Regression, SVM...</a:t>
            </a:r>
          </a:p>
          <a:p>
            <a:pPr>
              <a:lnSpc>
                <a:spcPct val="150000"/>
              </a:lnSpc>
            </a:pPr>
            <a:r>
              <a:rPr lang="en" sz="1800" b="1" dirty="0">
                <a:solidFill>
                  <a:schemeClr val="bg1">
                    <a:lumMod val="49000"/>
                  </a:schemeClr>
                </a:solidFill>
                <a:latin typeface="Jura"/>
                <a:ea typeface="Jura"/>
              </a:rPr>
              <a:t>Deep learning methods:</a:t>
            </a:r>
          </a:p>
          <a:p>
            <a:pPr marL="285750" indent="-285750">
              <a:lnSpc>
                <a:spcPct val="150000"/>
              </a:lnSpc>
              <a:buChar char="•"/>
            </a:pPr>
            <a:r>
              <a:rPr lang="en" dirty="0">
                <a:solidFill>
                  <a:srgbClr val="424242"/>
                </a:solidFill>
                <a:latin typeface="Actor"/>
              </a:rPr>
              <a:t>use neural networks with multiple layers to automatically learn complex features and patterns, and require large amounts of unlabeled data.</a:t>
            </a:r>
          </a:p>
          <a:p>
            <a:pPr marL="285750" indent="-285750">
              <a:lnSpc>
                <a:spcPct val="150000"/>
              </a:lnSpc>
              <a:buChar char="•"/>
            </a:pPr>
            <a:r>
              <a:rPr lang="en" dirty="0">
                <a:solidFill>
                  <a:srgbClr val="424242"/>
                </a:solidFill>
                <a:latin typeface="Actor"/>
              </a:rPr>
              <a:t>Autoencoders, GANs, Convolutional Neural Networks...</a:t>
            </a:r>
          </a:p>
          <a:p>
            <a:pPr>
              <a:lnSpc>
                <a:spcPct val="150000"/>
              </a:lnSpc>
            </a:pPr>
            <a:r>
              <a:rPr lang="en" sz="1800" b="1" dirty="0">
                <a:solidFill>
                  <a:schemeClr val="bg1">
                    <a:lumMod val="49000"/>
                  </a:schemeClr>
                </a:solidFill>
                <a:latin typeface="Jura"/>
                <a:ea typeface="Jura"/>
              </a:rPr>
              <a:t>Spectral methods:</a:t>
            </a:r>
          </a:p>
          <a:p>
            <a:pPr marL="285750" indent="-285750">
              <a:lnSpc>
                <a:spcPct val="150000"/>
              </a:lnSpc>
              <a:buChar char="•"/>
            </a:pPr>
            <a:r>
              <a:rPr lang="en" dirty="0">
                <a:solidFill>
                  <a:srgbClr val="424242"/>
                </a:solidFill>
                <a:latin typeface="Actor"/>
              </a:rPr>
              <a:t>use eigenvectors and eigenvalues to identify anomalies by computing them from the matrix representation of the dataset such as covariance matrix or Laplacian matrix.</a:t>
            </a:r>
          </a:p>
          <a:p>
            <a:pPr marL="285750" indent="-285750">
              <a:lnSpc>
                <a:spcPct val="150000"/>
              </a:lnSpc>
              <a:buChar char="•"/>
            </a:pPr>
            <a:r>
              <a:rPr lang="en">
                <a:solidFill>
                  <a:srgbClr val="424242"/>
                </a:solidFill>
                <a:latin typeface="Actor"/>
              </a:rPr>
              <a:t>Laplacian Eigenmaps, Local Outlier Factor (LOF), PageRank...</a:t>
            </a:r>
            <a:endParaRPr lang="en" dirty="0">
              <a:solidFill>
                <a:srgbClr val="424242"/>
              </a:solidFill>
              <a:latin typeface="Actor"/>
            </a:endParaRPr>
          </a:p>
          <a:p>
            <a:pPr marL="285750" indent="-285750">
              <a:buChar char="•"/>
            </a:pPr>
            <a:endParaRPr lang="en" dirty="0">
              <a:solidFill>
                <a:srgbClr val="424242"/>
              </a:solidFill>
              <a:latin typeface="Actor"/>
              <a:ea typeface="Jura"/>
            </a:endParaRPr>
          </a:p>
          <a:p>
            <a:endParaRPr lang="en" sz="1800" b="1" dirty="0">
              <a:solidFill>
                <a:schemeClr val="bg1">
                  <a:lumMod val="49000"/>
                </a:schemeClr>
              </a:solidFill>
              <a:latin typeface="Jura"/>
              <a:ea typeface="Jura"/>
            </a:endParaRPr>
          </a:p>
        </p:txBody>
      </p:sp>
    </p:spTree>
    <p:extLst>
      <p:ext uri="{BB962C8B-B14F-4D97-AF65-F5344CB8AC3E}">
        <p14:creationId xmlns:p14="http://schemas.microsoft.com/office/powerpoint/2010/main" val="267282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5D037-8E05-F728-DDB7-4A28A970F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E09A6-70D7-8678-E82E-DB9B9FCFC613}"/>
              </a:ext>
            </a:extLst>
          </p:cNvPr>
          <p:cNvSpPr>
            <a:spLocks noGrp="1"/>
          </p:cNvSpPr>
          <p:nvPr>
            <p:ph type="title" idx="4294967295"/>
          </p:nvPr>
        </p:nvSpPr>
        <p:spPr>
          <a:xfrm>
            <a:off x="1093788" y="425450"/>
            <a:ext cx="8050212" cy="665163"/>
          </a:xfrm>
        </p:spPr>
        <p:txBody>
          <a:bodyPr/>
          <a:lstStyle/>
          <a:p>
            <a:r>
              <a:rPr lang="en-JP"/>
              <a:t>Challenge in Thinking HPC for AD</a:t>
            </a:r>
          </a:p>
        </p:txBody>
      </p:sp>
      <p:sp>
        <p:nvSpPr>
          <p:cNvPr id="4" name="Google Shape;211;p21">
            <a:extLst>
              <a:ext uri="{FF2B5EF4-FFF2-40B4-BE49-F238E27FC236}">
                <a16:creationId xmlns:a16="http://schemas.microsoft.com/office/drawing/2014/main" id="{053D952B-024B-AAEB-B222-DE1D3A2C9C39}"/>
              </a:ext>
            </a:extLst>
          </p:cNvPr>
          <p:cNvSpPr/>
          <p:nvPr/>
        </p:nvSpPr>
        <p:spPr>
          <a:xfrm>
            <a:off x="5067072" y="4217883"/>
            <a:ext cx="3497892" cy="365700"/>
          </a:xfrm>
          <a:prstGeom prst="rect">
            <a:avLst/>
          </a:prstGeom>
          <a:noFill/>
          <a:ln>
            <a:noFill/>
          </a:ln>
        </p:spPr>
        <p:txBody>
          <a:bodyPr spcFirstLastPara="1" wrap="square" lIns="91425" tIns="91425" rIns="91425" bIns="91425" anchor="b" anchorCtr="0">
            <a:noAutofit/>
          </a:bodyPr>
          <a:lstStyle/>
          <a:p>
            <a:pPr>
              <a:lnSpc>
                <a:spcPct val="115000"/>
              </a:lnSpc>
            </a:pPr>
            <a:r>
              <a:rPr lang="en-US" sz="1300" b="1">
                <a:solidFill>
                  <a:srgbClr val="424242"/>
                </a:solidFill>
                <a:latin typeface="Jura"/>
                <a:ea typeface="Jura"/>
              </a:rPr>
              <a:t>Enhancing scalability</a:t>
            </a:r>
            <a:endParaRPr lang="fr-FR" sz="1300" b="1">
              <a:solidFill>
                <a:srgbClr val="424242"/>
              </a:solidFill>
              <a:latin typeface="Jura"/>
              <a:ea typeface="Jura"/>
            </a:endParaRPr>
          </a:p>
        </p:txBody>
      </p:sp>
      <p:sp>
        <p:nvSpPr>
          <p:cNvPr id="5" name="Google Shape;217;p21">
            <a:extLst>
              <a:ext uri="{FF2B5EF4-FFF2-40B4-BE49-F238E27FC236}">
                <a16:creationId xmlns:a16="http://schemas.microsoft.com/office/drawing/2014/main" id="{664D2937-578B-6526-DE2A-9FA912588350}"/>
              </a:ext>
            </a:extLst>
          </p:cNvPr>
          <p:cNvSpPr/>
          <p:nvPr/>
        </p:nvSpPr>
        <p:spPr>
          <a:xfrm>
            <a:off x="5098596" y="2108319"/>
            <a:ext cx="3852452"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300" b="1">
                <a:solidFill>
                  <a:srgbClr val="424242"/>
                </a:solidFill>
                <a:latin typeface="Jura"/>
                <a:ea typeface="Jura"/>
                <a:cs typeface="Jura"/>
                <a:sym typeface="Jura"/>
              </a:rPr>
              <a:t>Optimized workflow for parallel execution</a:t>
            </a:r>
            <a:endParaRPr lang="fr-FR" sz="1300" b="1">
              <a:solidFill>
                <a:srgbClr val="424242"/>
              </a:solidFill>
              <a:latin typeface="Jura"/>
              <a:ea typeface="Jura"/>
              <a:cs typeface="Jura"/>
            </a:endParaRPr>
          </a:p>
        </p:txBody>
      </p:sp>
      <p:sp>
        <p:nvSpPr>
          <p:cNvPr id="7" name="Google Shape;223;p21">
            <a:extLst>
              <a:ext uri="{FF2B5EF4-FFF2-40B4-BE49-F238E27FC236}">
                <a16:creationId xmlns:a16="http://schemas.microsoft.com/office/drawing/2014/main" id="{276ACA4C-0D5F-38C7-2A61-4251B2C63D2A}"/>
              </a:ext>
            </a:extLst>
          </p:cNvPr>
          <p:cNvSpPr/>
          <p:nvPr/>
        </p:nvSpPr>
        <p:spPr>
          <a:xfrm>
            <a:off x="1363565" y="3686404"/>
            <a:ext cx="2078587" cy="6645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b="1">
                <a:solidFill>
                  <a:schemeClr val="bg1">
                    <a:lumMod val="49000"/>
                  </a:schemeClr>
                </a:solidFill>
                <a:latin typeface="Jura"/>
                <a:ea typeface="Jura"/>
              </a:rPr>
              <a:t>Reframing AD with Parallel Thinking</a:t>
            </a:r>
            <a:endParaRPr lang="fr-FR" b="1">
              <a:solidFill>
                <a:schemeClr val="bg1">
                  <a:lumMod val="49000"/>
                </a:schemeClr>
              </a:solidFill>
              <a:latin typeface="Jura"/>
              <a:ea typeface="Jura"/>
            </a:endParaRPr>
          </a:p>
        </p:txBody>
      </p:sp>
      <p:sp>
        <p:nvSpPr>
          <p:cNvPr id="14" name="Google Shape;220;p21">
            <a:extLst>
              <a:ext uri="{FF2B5EF4-FFF2-40B4-BE49-F238E27FC236}">
                <a16:creationId xmlns:a16="http://schemas.microsoft.com/office/drawing/2014/main" id="{CC172224-46DD-A0F4-B107-137C99AC5B6A}"/>
              </a:ext>
            </a:extLst>
          </p:cNvPr>
          <p:cNvSpPr/>
          <p:nvPr/>
        </p:nvSpPr>
        <p:spPr>
          <a:xfrm>
            <a:off x="5070555" y="1504624"/>
            <a:ext cx="3173133" cy="3657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1300" b="1">
                <a:solidFill>
                  <a:srgbClr val="424242"/>
                </a:solidFill>
                <a:latin typeface="Jura"/>
                <a:ea typeface="Jura"/>
                <a:sym typeface="Jura"/>
              </a:rPr>
              <a:t>The </a:t>
            </a:r>
            <a:r>
              <a:rPr lang="en-US" sz="1300" b="1">
                <a:solidFill>
                  <a:srgbClr val="424242"/>
                </a:solidFill>
                <a:latin typeface="Jura"/>
                <a:ea typeface="Jura"/>
              </a:rPr>
              <a:t>way we conceptualize AD</a:t>
            </a:r>
            <a:endParaRPr lang="fr-FR" sz="1300" b="1">
              <a:solidFill>
                <a:srgbClr val="424242"/>
              </a:solidFill>
              <a:latin typeface="Jura"/>
              <a:ea typeface="Jura"/>
            </a:endParaRPr>
          </a:p>
        </p:txBody>
      </p:sp>
      <p:sp>
        <p:nvSpPr>
          <p:cNvPr id="17" name="Google Shape;211;p21">
            <a:extLst>
              <a:ext uri="{FF2B5EF4-FFF2-40B4-BE49-F238E27FC236}">
                <a16:creationId xmlns:a16="http://schemas.microsoft.com/office/drawing/2014/main" id="{BDAD2384-26AF-C307-57EE-6F6539D8D7B1}"/>
              </a:ext>
            </a:extLst>
          </p:cNvPr>
          <p:cNvSpPr/>
          <p:nvPr/>
        </p:nvSpPr>
        <p:spPr>
          <a:xfrm>
            <a:off x="5067072" y="3926733"/>
            <a:ext cx="3712076" cy="365700"/>
          </a:xfrm>
          <a:prstGeom prst="rect">
            <a:avLst/>
          </a:prstGeom>
          <a:noFill/>
          <a:ln>
            <a:noFill/>
          </a:ln>
        </p:spPr>
        <p:txBody>
          <a:bodyPr spcFirstLastPara="1" wrap="square" lIns="91425" tIns="91425" rIns="91425" bIns="91425" anchor="b" anchorCtr="0">
            <a:noAutofit/>
          </a:bodyPr>
          <a:lstStyle/>
          <a:p>
            <a:pPr>
              <a:lnSpc>
                <a:spcPct val="115000"/>
              </a:lnSpc>
            </a:pPr>
            <a:r>
              <a:rPr lang="en-US" sz="1300" b="1">
                <a:solidFill>
                  <a:srgbClr val="424242"/>
                </a:solidFill>
                <a:latin typeface="Jura"/>
                <a:ea typeface="Jura"/>
              </a:rPr>
              <a:t>Speeding up analysis</a:t>
            </a:r>
            <a:endParaRPr lang="fr-FR" sz="1300" b="1">
              <a:solidFill>
                <a:srgbClr val="424242"/>
              </a:solidFill>
              <a:latin typeface="Jura"/>
              <a:ea typeface="Jura"/>
            </a:endParaRPr>
          </a:p>
        </p:txBody>
      </p:sp>
      <p:cxnSp>
        <p:nvCxnSpPr>
          <p:cNvPr id="20" name="Google Shape;234;p21">
            <a:extLst>
              <a:ext uri="{FF2B5EF4-FFF2-40B4-BE49-F238E27FC236}">
                <a16:creationId xmlns:a16="http://schemas.microsoft.com/office/drawing/2014/main" id="{9180ECB0-5657-EE08-1C7E-4FD813E20332}"/>
              </a:ext>
            </a:extLst>
          </p:cNvPr>
          <p:cNvCxnSpPr>
            <a:cxnSpLocks/>
          </p:cNvCxnSpPr>
          <p:nvPr/>
        </p:nvCxnSpPr>
        <p:spPr>
          <a:xfrm rot="10800000">
            <a:off x="3092813" y="4118599"/>
            <a:ext cx="1981949" cy="294294"/>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21" name="Google Shape;233;p21">
            <a:extLst>
              <a:ext uri="{FF2B5EF4-FFF2-40B4-BE49-F238E27FC236}">
                <a16:creationId xmlns:a16="http://schemas.microsoft.com/office/drawing/2014/main" id="{09F74DFF-51E5-0977-9950-BC8A99C90073}"/>
              </a:ext>
            </a:extLst>
          </p:cNvPr>
          <p:cNvCxnSpPr>
            <a:cxnSpLocks/>
          </p:cNvCxnSpPr>
          <p:nvPr/>
        </p:nvCxnSpPr>
        <p:spPr>
          <a:xfrm rot="10800000" flipV="1">
            <a:off x="3092813" y="3821902"/>
            <a:ext cx="1981949" cy="297130"/>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22" name="Straight Connector 21">
            <a:extLst>
              <a:ext uri="{FF2B5EF4-FFF2-40B4-BE49-F238E27FC236}">
                <a16:creationId xmlns:a16="http://schemas.microsoft.com/office/drawing/2014/main" id="{D963A992-723C-47C1-B07D-FF3638E47836}"/>
              </a:ext>
            </a:extLst>
          </p:cNvPr>
          <p:cNvCxnSpPr>
            <a:cxnSpLocks/>
          </p:cNvCxnSpPr>
          <p:nvPr/>
        </p:nvCxnSpPr>
        <p:spPr>
          <a:xfrm>
            <a:off x="4075785" y="4118599"/>
            <a:ext cx="9989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Google Shape;223;p21">
            <a:extLst>
              <a:ext uri="{FF2B5EF4-FFF2-40B4-BE49-F238E27FC236}">
                <a16:creationId xmlns:a16="http://schemas.microsoft.com/office/drawing/2014/main" id="{3246CA67-4F3F-71E4-5779-E778025C4ED8}"/>
              </a:ext>
            </a:extLst>
          </p:cNvPr>
          <p:cNvSpPr/>
          <p:nvPr/>
        </p:nvSpPr>
        <p:spPr>
          <a:xfrm>
            <a:off x="1355875" y="2651813"/>
            <a:ext cx="2078587" cy="664500"/>
          </a:xfrm>
          <a:prstGeom prst="rect">
            <a:avLst/>
          </a:prstGeom>
          <a:noFill/>
          <a:ln>
            <a:noFill/>
          </a:ln>
        </p:spPr>
        <p:txBody>
          <a:bodyPr spcFirstLastPara="1" wrap="square" lIns="91425" tIns="91425" rIns="91425" bIns="91425" anchor="b" anchorCtr="0">
            <a:noAutofit/>
          </a:bodyPr>
          <a:lstStyle/>
          <a:p>
            <a:pPr>
              <a:lnSpc>
                <a:spcPct val="115000"/>
              </a:lnSpc>
            </a:pPr>
            <a:r>
              <a:rPr lang="en-US" b="1">
                <a:solidFill>
                  <a:schemeClr val="bg1">
                    <a:lumMod val="49000"/>
                  </a:schemeClr>
                </a:solidFill>
                <a:latin typeface="Jura"/>
                <a:ea typeface="Jura"/>
              </a:rPr>
              <a:t>From Sequential to Parallel Thinking</a:t>
            </a:r>
          </a:p>
        </p:txBody>
      </p:sp>
      <p:sp>
        <p:nvSpPr>
          <p:cNvPr id="25" name="Google Shape;223;p21">
            <a:extLst>
              <a:ext uri="{FF2B5EF4-FFF2-40B4-BE49-F238E27FC236}">
                <a16:creationId xmlns:a16="http://schemas.microsoft.com/office/drawing/2014/main" id="{9FFEA6FE-FB42-7B16-1980-50590AB802DA}"/>
              </a:ext>
            </a:extLst>
          </p:cNvPr>
          <p:cNvSpPr/>
          <p:nvPr/>
        </p:nvSpPr>
        <p:spPr>
          <a:xfrm>
            <a:off x="1363565" y="1652319"/>
            <a:ext cx="2209740" cy="664500"/>
          </a:xfrm>
          <a:prstGeom prst="rect">
            <a:avLst/>
          </a:prstGeom>
          <a:noFill/>
          <a:ln>
            <a:noFill/>
          </a:ln>
        </p:spPr>
        <p:txBody>
          <a:bodyPr spcFirstLastPara="1" wrap="square" lIns="91425" tIns="91425" rIns="91425" bIns="91425" anchor="b" anchorCtr="0">
            <a:noAutofit/>
          </a:bodyPr>
          <a:lstStyle/>
          <a:p>
            <a:pPr>
              <a:lnSpc>
                <a:spcPct val="115000"/>
              </a:lnSpc>
            </a:pPr>
            <a:r>
              <a:rPr lang="en-US" b="1">
                <a:solidFill>
                  <a:schemeClr val="bg1">
                    <a:lumMod val="49000"/>
                  </a:schemeClr>
                </a:solidFill>
                <a:latin typeface="Jura"/>
                <a:ea typeface="Jura"/>
              </a:rPr>
              <a:t>As a Paradigm Shift in Model Design</a:t>
            </a:r>
          </a:p>
        </p:txBody>
      </p:sp>
      <p:sp>
        <p:nvSpPr>
          <p:cNvPr id="26" name="Google Shape;228;p21">
            <a:extLst>
              <a:ext uri="{FF2B5EF4-FFF2-40B4-BE49-F238E27FC236}">
                <a16:creationId xmlns:a16="http://schemas.microsoft.com/office/drawing/2014/main" id="{F3343A2F-BE9B-668E-C63A-BEC99006E1D4}"/>
              </a:ext>
            </a:extLst>
          </p:cNvPr>
          <p:cNvSpPr/>
          <p:nvPr/>
        </p:nvSpPr>
        <p:spPr>
          <a:xfrm>
            <a:off x="88898" y="2835809"/>
            <a:ext cx="783432" cy="401475"/>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2000" b="1">
                <a:solidFill>
                  <a:srgbClr val="424242"/>
                </a:solidFill>
                <a:latin typeface="Jura"/>
                <a:ea typeface="Jura"/>
                <a:cs typeface="Jura"/>
                <a:sym typeface="Jura"/>
              </a:rPr>
              <a:t>HPC</a:t>
            </a:r>
            <a:endParaRPr lang="fr-FR" sz="2000" b="1">
              <a:solidFill>
                <a:srgbClr val="424242"/>
              </a:solidFill>
              <a:latin typeface="Jura"/>
              <a:ea typeface="Jura"/>
              <a:cs typeface="Jura"/>
            </a:endParaRPr>
          </a:p>
        </p:txBody>
      </p:sp>
      <p:cxnSp>
        <p:nvCxnSpPr>
          <p:cNvPr id="28" name="Elbow Connector 27">
            <a:extLst>
              <a:ext uri="{FF2B5EF4-FFF2-40B4-BE49-F238E27FC236}">
                <a16:creationId xmlns:a16="http://schemas.microsoft.com/office/drawing/2014/main" id="{989F029C-1099-1C15-9681-7740A1EB3B55}"/>
              </a:ext>
            </a:extLst>
          </p:cNvPr>
          <p:cNvCxnSpPr>
            <a:cxnSpLocks/>
            <a:endCxn id="26" idx="0"/>
          </p:cNvCxnSpPr>
          <p:nvPr/>
        </p:nvCxnSpPr>
        <p:spPr>
          <a:xfrm rot="10800000" flipV="1">
            <a:off x="480614" y="2030133"/>
            <a:ext cx="895206" cy="805675"/>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20E0DED5-3CBD-CEBB-2823-F3A6B8221B02}"/>
              </a:ext>
            </a:extLst>
          </p:cNvPr>
          <p:cNvCxnSpPr>
            <a:cxnSpLocks/>
            <a:stCxn id="26" idx="2"/>
          </p:cNvCxnSpPr>
          <p:nvPr/>
        </p:nvCxnSpPr>
        <p:spPr>
          <a:xfrm rot="16200000" flipH="1">
            <a:off x="504923" y="3212975"/>
            <a:ext cx="846586" cy="895204"/>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EF07EC6-6047-E607-773B-B20AD7408E86}"/>
              </a:ext>
            </a:extLst>
          </p:cNvPr>
          <p:cNvCxnSpPr/>
          <p:nvPr/>
        </p:nvCxnSpPr>
        <p:spPr>
          <a:xfrm>
            <a:off x="795871" y="3022379"/>
            <a:ext cx="58678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Google Shape;234;p21">
            <a:extLst>
              <a:ext uri="{FF2B5EF4-FFF2-40B4-BE49-F238E27FC236}">
                <a16:creationId xmlns:a16="http://schemas.microsoft.com/office/drawing/2014/main" id="{68C65418-0199-180F-57A5-7FAA2CDB02A6}"/>
              </a:ext>
            </a:extLst>
          </p:cNvPr>
          <p:cNvCxnSpPr>
            <a:cxnSpLocks/>
          </p:cNvCxnSpPr>
          <p:nvPr/>
        </p:nvCxnSpPr>
        <p:spPr>
          <a:xfrm rot="10800000">
            <a:off x="3085123" y="3067288"/>
            <a:ext cx="1981949" cy="294294"/>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62" name="Google Shape;233;p21">
            <a:extLst>
              <a:ext uri="{FF2B5EF4-FFF2-40B4-BE49-F238E27FC236}">
                <a16:creationId xmlns:a16="http://schemas.microsoft.com/office/drawing/2014/main" id="{08055128-1F03-4DCD-CBAF-E77022D6C167}"/>
              </a:ext>
            </a:extLst>
          </p:cNvPr>
          <p:cNvCxnSpPr>
            <a:cxnSpLocks/>
          </p:cNvCxnSpPr>
          <p:nvPr/>
        </p:nvCxnSpPr>
        <p:spPr>
          <a:xfrm rot="10800000" flipV="1">
            <a:off x="3085123" y="2770591"/>
            <a:ext cx="1981949" cy="297130"/>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63" name="Straight Connector 62">
            <a:extLst>
              <a:ext uri="{FF2B5EF4-FFF2-40B4-BE49-F238E27FC236}">
                <a16:creationId xmlns:a16="http://schemas.microsoft.com/office/drawing/2014/main" id="{DE6B85E9-A889-02A4-4D8D-E756CCA461DB}"/>
              </a:ext>
            </a:extLst>
          </p:cNvPr>
          <p:cNvCxnSpPr>
            <a:cxnSpLocks/>
          </p:cNvCxnSpPr>
          <p:nvPr/>
        </p:nvCxnSpPr>
        <p:spPr>
          <a:xfrm>
            <a:off x="4068095" y="3067288"/>
            <a:ext cx="9989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Google Shape;234;p21">
            <a:extLst>
              <a:ext uri="{FF2B5EF4-FFF2-40B4-BE49-F238E27FC236}">
                <a16:creationId xmlns:a16="http://schemas.microsoft.com/office/drawing/2014/main" id="{612F1816-2767-C9D5-D91E-14D6C6957DF4}"/>
              </a:ext>
            </a:extLst>
          </p:cNvPr>
          <p:cNvCxnSpPr>
            <a:cxnSpLocks/>
          </p:cNvCxnSpPr>
          <p:nvPr/>
        </p:nvCxnSpPr>
        <p:spPr>
          <a:xfrm rot="10800000">
            <a:off x="3092813" y="1991470"/>
            <a:ext cx="1981949" cy="294294"/>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65" name="Google Shape;233;p21">
            <a:extLst>
              <a:ext uri="{FF2B5EF4-FFF2-40B4-BE49-F238E27FC236}">
                <a16:creationId xmlns:a16="http://schemas.microsoft.com/office/drawing/2014/main" id="{CBC95D90-CCAF-457E-01C3-BC330F8C36BA}"/>
              </a:ext>
            </a:extLst>
          </p:cNvPr>
          <p:cNvCxnSpPr>
            <a:cxnSpLocks/>
          </p:cNvCxnSpPr>
          <p:nvPr/>
        </p:nvCxnSpPr>
        <p:spPr>
          <a:xfrm rot="10800000" flipV="1">
            <a:off x="3092813" y="1694773"/>
            <a:ext cx="1981949" cy="297130"/>
          </a:xfrm>
          <a:prstGeom prst="bentConnector3">
            <a:avLst>
              <a:gd name="adj1" fmla="val 50000"/>
            </a:avLst>
          </a:prstGeom>
          <a:noFill/>
          <a:ln w="9525" cap="flat" cmpd="sng">
            <a:solidFill>
              <a:schemeClr val="bg1">
                <a:lumMod val="50000"/>
              </a:schemeClr>
            </a:solidFill>
            <a:prstDash val="solid"/>
            <a:round/>
            <a:headEnd type="none" w="med" len="med"/>
            <a:tailEnd type="none" w="med" len="med"/>
          </a:ln>
        </p:spPr>
      </p:cxnSp>
      <p:cxnSp>
        <p:nvCxnSpPr>
          <p:cNvPr id="66" name="Straight Connector 65">
            <a:extLst>
              <a:ext uri="{FF2B5EF4-FFF2-40B4-BE49-F238E27FC236}">
                <a16:creationId xmlns:a16="http://schemas.microsoft.com/office/drawing/2014/main" id="{374687E6-3874-C4D3-5EEB-F84E08AA8221}"/>
              </a:ext>
            </a:extLst>
          </p:cNvPr>
          <p:cNvCxnSpPr>
            <a:cxnSpLocks/>
          </p:cNvCxnSpPr>
          <p:nvPr/>
        </p:nvCxnSpPr>
        <p:spPr>
          <a:xfrm>
            <a:off x="4075785" y="1991470"/>
            <a:ext cx="9989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Google Shape;211;p21">
            <a:extLst>
              <a:ext uri="{FF2B5EF4-FFF2-40B4-BE49-F238E27FC236}">
                <a16:creationId xmlns:a16="http://schemas.microsoft.com/office/drawing/2014/main" id="{008A63A0-6BA2-CB3C-B690-3DA66CBC0A41}"/>
              </a:ext>
            </a:extLst>
          </p:cNvPr>
          <p:cNvSpPr/>
          <p:nvPr/>
        </p:nvSpPr>
        <p:spPr>
          <a:xfrm>
            <a:off x="5059382" y="3639959"/>
            <a:ext cx="3712076" cy="365700"/>
          </a:xfrm>
          <a:prstGeom prst="rect">
            <a:avLst/>
          </a:prstGeom>
          <a:noFill/>
          <a:ln>
            <a:noFill/>
          </a:ln>
        </p:spPr>
        <p:txBody>
          <a:bodyPr spcFirstLastPara="1" wrap="square" lIns="91425" tIns="91425" rIns="91425" bIns="91425" anchor="b" anchorCtr="0">
            <a:noAutofit/>
          </a:bodyPr>
          <a:lstStyle/>
          <a:p>
            <a:pPr>
              <a:lnSpc>
                <a:spcPct val="115000"/>
              </a:lnSpc>
            </a:pPr>
            <a:r>
              <a:rPr lang="en-US" sz="1300" b="1">
                <a:solidFill>
                  <a:srgbClr val="424242"/>
                </a:solidFill>
                <a:latin typeface="Jura"/>
                <a:ea typeface="Jura"/>
              </a:rPr>
              <a:t>Intrinsic parallelism approaches</a:t>
            </a:r>
            <a:endParaRPr lang="fr-FR" sz="1300" b="1">
              <a:solidFill>
                <a:srgbClr val="424242"/>
              </a:solidFill>
              <a:latin typeface="Jura"/>
              <a:ea typeface="Jura"/>
            </a:endParaRPr>
          </a:p>
        </p:txBody>
      </p:sp>
      <p:sp>
        <p:nvSpPr>
          <p:cNvPr id="68" name="Google Shape;211;p21">
            <a:extLst>
              <a:ext uri="{FF2B5EF4-FFF2-40B4-BE49-F238E27FC236}">
                <a16:creationId xmlns:a16="http://schemas.microsoft.com/office/drawing/2014/main" id="{0E59CA4B-53EC-C18B-C61A-2837203384AA}"/>
              </a:ext>
            </a:extLst>
          </p:cNvPr>
          <p:cNvSpPr/>
          <p:nvPr/>
        </p:nvSpPr>
        <p:spPr>
          <a:xfrm>
            <a:off x="5067072" y="3162734"/>
            <a:ext cx="3497892" cy="365700"/>
          </a:xfrm>
          <a:prstGeom prst="rect">
            <a:avLst/>
          </a:prstGeom>
          <a:noFill/>
          <a:ln>
            <a:noFill/>
          </a:ln>
        </p:spPr>
        <p:txBody>
          <a:bodyPr spcFirstLastPara="1" wrap="square" lIns="91425" tIns="91425" rIns="91425" bIns="91425" anchor="b" anchorCtr="0">
            <a:noAutofit/>
          </a:bodyPr>
          <a:lstStyle/>
          <a:p>
            <a:pPr>
              <a:lnSpc>
                <a:spcPct val="115000"/>
              </a:lnSpc>
            </a:pPr>
            <a:r>
              <a:rPr lang="en-US" sz="1300" b="1">
                <a:solidFill>
                  <a:srgbClr val="424242"/>
                </a:solidFill>
                <a:latin typeface="Jura"/>
                <a:ea typeface="Jura"/>
                <a:sym typeface="Jura"/>
              </a:rPr>
              <a:t>Parallel Fundamental structure</a:t>
            </a:r>
            <a:endParaRPr lang="fr-FR" sz="1300" b="1">
              <a:solidFill>
                <a:srgbClr val="424242"/>
              </a:solidFill>
              <a:latin typeface="Jura"/>
              <a:ea typeface="Jura"/>
            </a:endParaRPr>
          </a:p>
        </p:txBody>
      </p:sp>
      <p:sp>
        <p:nvSpPr>
          <p:cNvPr id="69" name="Google Shape;211;p21">
            <a:extLst>
              <a:ext uri="{FF2B5EF4-FFF2-40B4-BE49-F238E27FC236}">
                <a16:creationId xmlns:a16="http://schemas.microsoft.com/office/drawing/2014/main" id="{51EA2D94-25B2-A21F-86BD-30C7810D0FBB}"/>
              </a:ext>
            </a:extLst>
          </p:cNvPr>
          <p:cNvSpPr/>
          <p:nvPr/>
        </p:nvSpPr>
        <p:spPr>
          <a:xfrm>
            <a:off x="5067072" y="2871584"/>
            <a:ext cx="3712076" cy="365700"/>
          </a:xfrm>
          <a:prstGeom prst="rect">
            <a:avLst/>
          </a:prstGeom>
          <a:noFill/>
          <a:ln>
            <a:noFill/>
          </a:ln>
        </p:spPr>
        <p:txBody>
          <a:bodyPr spcFirstLastPara="1" wrap="square" lIns="91425" tIns="91425" rIns="91425" bIns="91425" anchor="b" anchorCtr="0">
            <a:noAutofit/>
          </a:bodyPr>
          <a:lstStyle/>
          <a:p>
            <a:pPr>
              <a:lnSpc>
                <a:spcPct val="115000"/>
              </a:lnSpc>
            </a:pPr>
            <a:r>
              <a:rPr lang="en-US" sz="1300" b="1">
                <a:solidFill>
                  <a:srgbClr val="424242"/>
                </a:solidFill>
                <a:latin typeface="Jura"/>
                <a:ea typeface="Jura"/>
              </a:rPr>
              <a:t>Not only recourse usage</a:t>
            </a:r>
            <a:endParaRPr lang="fr-FR" sz="1300" b="1">
              <a:solidFill>
                <a:srgbClr val="424242"/>
              </a:solidFill>
              <a:latin typeface="Jura"/>
              <a:ea typeface="Jura"/>
            </a:endParaRPr>
          </a:p>
        </p:txBody>
      </p:sp>
      <p:sp>
        <p:nvSpPr>
          <p:cNvPr id="70" name="Google Shape;211;p21">
            <a:extLst>
              <a:ext uri="{FF2B5EF4-FFF2-40B4-BE49-F238E27FC236}">
                <a16:creationId xmlns:a16="http://schemas.microsoft.com/office/drawing/2014/main" id="{80FB085C-A5FB-6CA4-C827-3664F9BCC579}"/>
              </a:ext>
            </a:extLst>
          </p:cNvPr>
          <p:cNvSpPr/>
          <p:nvPr/>
        </p:nvSpPr>
        <p:spPr>
          <a:xfrm>
            <a:off x="5059382" y="2584810"/>
            <a:ext cx="3712076" cy="365700"/>
          </a:xfrm>
          <a:prstGeom prst="rect">
            <a:avLst/>
          </a:prstGeom>
          <a:noFill/>
          <a:ln>
            <a:noFill/>
          </a:ln>
        </p:spPr>
        <p:txBody>
          <a:bodyPr spcFirstLastPara="1" wrap="square" lIns="91425" tIns="91425" rIns="91425" bIns="91425" anchor="b" anchorCtr="0">
            <a:noAutofit/>
          </a:bodyPr>
          <a:lstStyle/>
          <a:p>
            <a:pPr>
              <a:lnSpc>
                <a:spcPct val="115000"/>
              </a:lnSpc>
            </a:pPr>
            <a:r>
              <a:rPr lang="en-US" sz="1300" b="1">
                <a:solidFill>
                  <a:srgbClr val="424242"/>
                </a:solidFill>
                <a:latin typeface="Jura"/>
                <a:ea typeface="Jura"/>
              </a:rPr>
              <a:t>Parallel Problem-solving process</a:t>
            </a:r>
            <a:endParaRPr lang="fr-FR" sz="1300" b="1">
              <a:solidFill>
                <a:srgbClr val="424242"/>
              </a:solidFill>
              <a:latin typeface="Jura"/>
              <a:ea typeface="Jura"/>
            </a:endParaRPr>
          </a:p>
        </p:txBody>
      </p:sp>
      <p:sp>
        <p:nvSpPr>
          <p:cNvPr id="71" name="Google Shape;220;p21">
            <a:extLst>
              <a:ext uri="{FF2B5EF4-FFF2-40B4-BE49-F238E27FC236}">
                <a16:creationId xmlns:a16="http://schemas.microsoft.com/office/drawing/2014/main" id="{ED4989DC-F327-4658-9020-B2384A9052C3}"/>
              </a:ext>
            </a:extLst>
          </p:cNvPr>
          <p:cNvSpPr/>
          <p:nvPr/>
        </p:nvSpPr>
        <p:spPr>
          <a:xfrm>
            <a:off x="5098595" y="1774538"/>
            <a:ext cx="3276738" cy="399888"/>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1300" b="1">
                <a:solidFill>
                  <a:srgbClr val="424242"/>
                </a:solidFill>
                <a:latin typeface="Jura"/>
                <a:ea typeface="Jura"/>
              </a:rPr>
              <a:t>Data-process, model training, AD</a:t>
            </a:r>
            <a:endParaRPr lang="fr-FR" sz="1300" b="1">
              <a:solidFill>
                <a:srgbClr val="424242"/>
              </a:solidFill>
              <a:latin typeface="Jura"/>
              <a:ea typeface="Jura"/>
            </a:endParaRPr>
          </a:p>
        </p:txBody>
      </p:sp>
    </p:spTree>
    <p:extLst>
      <p:ext uri="{BB962C8B-B14F-4D97-AF65-F5344CB8AC3E}">
        <p14:creationId xmlns:p14="http://schemas.microsoft.com/office/powerpoint/2010/main" val="294366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84E95EC4-A8F6-6937-9A46-370519E6FDE3}"/>
            </a:ext>
          </a:extLst>
        </p:cNvPr>
        <p:cNvGrpSpPr/>
        <p:nvPr/>
      </p:nvGrpSpPr>
      <p:grpSpPr>
        <a:xfrm>
          <a:off x="0" y="0"/>
          <a:ext cx="0" cy="0"/>
          <a:chOff x="0" y="0"/>
          <a:chExt cx="0" cy="0"/>
        </a:xfrm>
      </p:grpSpPr>
      <p:sp>
        <p:nvSpPr>
          <p:cNvPr id="239" name="Google Shape;239;p22">
            <a:extLst>
              <a:ext uri="{FF2B5EF4-FFF2-40B4-BE49-F238E27FC236}">
                <a16:creationId xmlns:a16="http://schemas.microsoft.com/office/drawing/2014/main" id="{26C1BF70-4E80-DB54-4D93-3485F58BACA5}"/>
              </a:ext>
            </a:extLst>
          </p:cNvPr>
          <p:cNvSpPr txBox="1">
            <a:spLocks noGrp="1"/>
          </p:cNvSpPr>
          <p:nvPr>
            <p:ph type="title" idx="4294967295"/>
          </p:nvPr>
        </p:nvSpPr>
        <p:spPr>
          <a:xfrm flipH="1">
            <a:off x="-23422" y="2024660"/>
            <a:ext cx="7818359" cy="90451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 Approach and Methodology</a:t>
            </a:r>
            <a:endParaRPr b="1" dirty="0"/>
          </a:p>
        </p:txBody>
      </p:sp>
      <p:sp>
        <p:nvSpPr>
          <p:cNvPr id="240" name="Google Shape;240;p22">
            <a:extLst>
              <a:ext uri="{FF2B5EF4-FFF2-40B4-BE49-F238E27FC236}">
                <a16:creationId xmlns:a16="http://schemas.microsoft.com/office/drawing/2014/main" id="{8DAB6D33-D0E9-4F75-D364-4F1CB051D499}"/>
              </a:ext>
            </a:extLst>
          </p:cNvPr>
          <p:cNvSpPr txBox="1">
            <a:spLocks noGrp="1"/>
          </p:cNvSpPr>
          <p:nvPr>
            <p:ph type="subTitle" idx="4294967295"/>
          </p:nvPr>
        </p:nvSpPr>
        <p:spPr>
          <a:xfrm>
            <a:off x="-23422" y="3167479"/>
            <a:ext cx="5375275" cy="1506537"/>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 sz="1600">
                <a:solidFill>
                  <a:schemeClr val="bg1">
                    <a:lumMod val="49000"/>
                  </a:schemeClr>
                </a:solidFill>
              </a:rPr>
              <a:t>Ensemble Learning (EL)</a:t>
            </a:r>
          </a:p>
          <a:p>
            <a:pPr marL="285750" lvl="0" indent="-285750" algn="l" rtl="0">
              <a:spcBef>
                <a:spcPts val="0"/>
              </a:spcBef>
              <a:spcAft>
                <a:spcPts val="0"/>
              </a:spcAft>
              <a:buFont typeface="Arial" panose="020B0604020202020204" pitchFamily="34" charset="0"/>
              <a:buChar char="•"/>
            </a:pPr>
            <a:r>
              <a:rPr lang="en-US" sz="1600">
                <a:solidFill>
                  <a:schemeClr val="bg1">
                    <a:lumMod val="49000"/>
                  </a:schemeClr>
                </a:solidFill>
              </a:rPr>
              <a:t>Unite and Conquer approach (UC)</a:t>
            </a:r>
            <a:endParaRPr lang="en" sz="1600">
              <a:solidFill>
                <a:schemeClr val="bg1">
                  <a:lumMod val="49000"/>
                </a:schemeClr>
              </a:solidFill>
            </a:endParaRPr>
          </a:p>
          <a:p>
            <a:pPr marL="285750" lvl="0" indent="-285750" algn="l" rtl="0">
              <a:spcBef>
                <a:spcPts val="0"/>
              </a:spcBef>
              <a:spcAft>
                <a:spcPts val="0"/>
              </a:spcAft>
              <a:buFont typeface="Arial" panose="020B0604020202020204" pitchFamily="34" charset="0"/>
              <a:buChar char="•"/>
            </a:pPr>
            <a:r>
              <a:rPr lang="en" sz="1600">
                <a:solidFill>
                  <a:schemeClr val="bg1">
                    <a:lumMod val="49000"/>
                  </a:schemeClr>
                </a:solidFill>
              </a:rPr>
              <a:t>UCEL Framework</a:t>
            </a:r>
          </a:p>
        </p:txBody>
      </p:sp>
      <p:sp>
        <p:nvSpPr>
          <p:cNvPr id="242" name="Google Shape;242;p22">
            <a:extLst>
              <a:ext uri="{FF2B5EF4-FFF2-40B4-BE49-F238E27FC236}">
                <a16:creationId xmlns:a16="http://schemas.microsoft.com/office/drawing/2014/main" id="{430A757F-5E36-718D-7175-E611FE78A6DE}"/>
              </a:ext>
            </a:extLst>
          </p:cNvPr>
          <p:cNvSpPr/>
          <p:nvPr/>
        </p:nvSpPr>
        <p:spPr>
          <a:xfrm>
            <a:off x="7701008" y="2204759"/>
            <a:ext cx="253800" cy="253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a:extLst>
              <a:ext uri="{FF2B5EF4-FFF2-40B4-BE49-F238E27FC236}">
                <a16:creationId xmlns:a16="http://schemas.microsoft.com/office/drawing/2014/main" id="{75FE3FBD-4487-5676-A3D4-0FBBFB97C7C3}"/>
              </a:ext>
            </a:extLst>
          </p:cNvPr>
          <p:cNvSpPr/>
          <p:nvPr/>
        </p:nvSpPr>
        <p:spPr>
          <a:xfrm>
            <a:off x="7668284" y="2800506"/>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a:extLst>
              <a:ext uri="{FF2B5EF4-FFF2-40B4-BE49-F238E27FC236}">
                <a16:creationId xmlns:a16="http://schemas.microsoft.com/office/drawing/2014/main" id="{A26BBD25-74F1-2E42-CF9A-86D2F0A6A209}"/>
              </a:ext>
            </a:extLst>
          </p:cNvPr>
          <p:cNvSpPr/>
          <p:nvPr/>
        </p:nvSpPr>
        <p:spPr>
          <a:xfrm>
            <a:off x="7668284" y="3383025"/>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4;p22">
            <a:extLst>
              <a:ext uri="{FF2B5EF4-FFF2-40B4-BE49-F238E27FC236}">
                <a16:creationId xmlns:a16="http://schemas.microsoft.com/office/drawing/2014/main" id="{E722A0D1-95D8-B3A3-336F-826F363C6A43}"/>
              </a:ext>
            </a:extLst>
          </p:cNvPr>
          <p:cNvSpPr/>
          <p:nvPr/>
        </p:nvSpPr>
        <p:spPr>
          <a:xfrm>
            <a:off x="7668284" y="3965544"/>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3;p22">
            <a:extLst>
              <a:ext uri="{FF2B5EF4-FFF2-40B4-BE49-F238E27FC236}">
                <a16:creationId xmlns:a16="http://schemas.microsoft.com/office/drawing/2014/main" id="{51269379-0B52-2B08-0961-787D0CA910CA}"/>
              </a:ext>
            </a:extLst>
          </p:cNvPr>
          <p:cNvSpPr/>
          <p:nvPr/>
        </p:nvSpPr>
        <p:spPr>
          <a:xfrm>
            <a:off x="7701008" y="1629148"/>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4;p22">
            <a:extLst>
              <a:ext uri="{FF2B5EF4-FFF2-40B4-BE49-F238E27FC236}">
                <a16:creationId xmlns:a16="http://schemas.microsoft.com/office/drawing/2014/main" id="{9084ACF6-E886-1CA9-941F-88DA715CCE7F}"/>
              </a:ext>
            </a:extLst>
          </p:cNvPr>
          <p:cNvSpPr/>
          <p:nvPr/>
        </p:nvSpPr>
        <p:spPr>
          <a:xfrm>
            <a:off x="7701008" y="4548063"/>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3;p22">
            <a:extLst>
              <a:ext uri="{FF2B5EF4-FFF2-40B4-BE49-F238E27FC236}">
                <a16:creationId xmlns:a16="http://schemas.microsoft.com/office/drawing/2014/main" id="{526213C3-F354-78AC-C4F5-DC4B0E1A93E1}"/>
              </a:ext>
            </a:extLst>
          </p:cNvPr>
          <p:cNvSpPr/>
          <p:nvPr/>
        </p:nvSpPr>
        <p:spPr>
          <a:xfrm>
            <a:off x="7701008" y="1038310"/>
            <a:ext cx="253800" cy="2538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54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D53E788D-BCCE-A870-FC40-555ECD2292FA}"/>
            </a:ext>
          </a:extLst>
        </p:cNvPr>
        <p:cNvGrpSpPr/>
        <p:nvPr/>
      </p:nvGrpSpPr>
      <p:grpSpPr>
        <a:xfrm>
          <a:off x="0" y="0"/>
          <a:ext cx="0" cy="0"/>
          <a:chOff x="0" y="0"/>
          <a:chExt cx="0" cy="0"/>
        </a:xfrm>
      </p:grpSpPr>
      <p:sp>
        <p:nvSpPr>
          <p:cNvPr id="129" name="Google Shape;129;p18">
            <a:extLst>
              <a:ext uri="{FF2B5EF4-FFF2-40B4-BE49-F238E27FC236}">
                <a16:creationId xmlns:a16="http://schemas.microsoft.com/office/drawing/2014/main" id="{A153246D-5BD8-CE70-09C2-AD88DF153BCE}"/>
              </a:ext>
            </a:extLst>
          </p:cNvPr>
          <p:cNvSpPr txBox="1">
            <a:spLocks noGrp="1"/>
          </p:cNvSpPr>
          <p:nvPr>
            <p:ph type="title" idx="4294967295"/>
          </p:nvPr>
        </p:nvSpPr>
        <p:spPr>
          <a:xfrm>
            <a:off x="0" y="125413"/>
            <a:ext cx="7704138" cy="66357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bg2"/>
                </a:solidFill>
              </a:rPr>
              <a:t>EL : Bagging</a:t>
            </a:r>
            <a:endParaRPr sz="3600" b="1">
              <a:solidFill>
                <a:schemeClr val="bg2"/>
              </a:solidFill>
            </a:endParaRPr>
          </a:p>
        </p:txBody>
      </p:sp>
      <p:sp>
        <p:nvSpPr>
          <p:cNvPr id="39" name="Cylindre 135">
            <a:extLst>
              <a:ext uri="{FF2B5EF4-FFF2-40B4-BE49-F238E27FC236}">
                <a16:creationId xmlns:a16="http://schemas.microsoft.com/office/drawing/2014/main" id="{071D2EDA-2518-3BA4-C340-87F8A2C1D8E0}"/>
              </a:ext>
            </a:extLst>
          </p:cNvPr>
          <p:cNvSpPr>
            <a:spLocks noChangeArrowheads="1"/>
          </p:cNvSpPr>
          <p:nvPr/>
        </p:nvSpPr>
        <p:spPr bwMode="auto">
          <a:xfrm>
            <a:off x="2104737" y="789142"/>
            <a:ext cx="720029" cy="385776"/>
          </a:xfrm>
          <a:prstGeom prst="can">
            <a:avLst>
              <a:gd name="adj" fmla="val 25000"/>
            </a:avLst>
          </a:prstGeom>
          <a:gradFill flip="none" rotWithShape="1">
            <a:gsLst>
              <a:gs pos="0">
                <a:schemeClr val="accent1">
                  <a:lumMod val="89000"/>
                </a:schemeClr>
              </a:gs>
              <a:gs pos="23000">
                <a:schemeClr val="accent1">
                  <a:lumMod val="89000"/>
                </a:schemeClr>
              </a:gs>
              <a:gs pos="69000">
                <a:srgbClr val="929292"/>
              </a:gs>
              <a:gs pos="97000">
                <a:srgbClr val="929292"/>
              </a:gs>
            </a:gsLst>
            <a:path path="circle">
              <a:fillToRect l="50000" t="50000" r="50000" b="5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12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a:t>
            </a: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Data Set</a:t>
            </a:r>
            <a:endParaRPr kumimoji="0" lang="fr-FR" altLang="en-JP" sz="900" b="0" i="0" u="none" strike="noStrike" cap="none" normalizeH="0" baseline="0">
              <a:ln>
                <a:noFill/>
              </a:ln>
              <a:solidFill>
                <a:schemeClr val="tx1"/>
              </a:solidFill>
              <a:effectLst/>
              <a:latin typeface="Actor" panose="020B0503050000020004" pitchFamily="34" charset="77"/>
            </a:endParaRPr>
          </a:p>
        </p:txBody>
      </p:sp>
      <p:sp>
        <p:nvSpPr>
          <p:cNvPr id="49" name="Cube 48">
            <a:extLst>
              <a:ext uri="{FF2B5EF4-FFF2-40B4-BE49-F238E27FC236}">
                <a16:creationId xmlns:a16="http://schemas.microsoft.com/office/drawing/2014/main" id="{A1211686-589B-F3FB-D1AC-57F5F2A3D5A3}"/>
              </a:ext>
            </a:extLst>
          </p:cNvPr>
          <p:cNvSpPr/>
          <p:nvPr/>
        </p:nvSpPr>
        <p:spPr>
          <a:xfrm>
            <a:off x="2130942" y="4061002"/>
            <a:ext cx="747292" cy="225295"/>
          </a:xfrm>
          <a:prstGeom prst="cube">
            <a:avLst/>
          </a:prstGeom>
          <a:gradFill flip="none" rotWithShape="1">
            <a:gsLst>
              <a:gs pos="0">
                <a:schemeClr val="bg2">
                  <a:lumMod val="60000"/>
                  <a:lumOff val="40000"/>
                </a:schemeClr>
              </a:gs>
              <a:gs pos="67000">
                <a:srgbClr val="DCDCDC"/>
              </a:gs>
              <a:gs pos="100000">
                <a:srgbClr val="DCDCDC"/>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700">
                <a:effectLst/>
                <a:latin typeface="Actor" panose="020B0503050000020004" pitchFamily="34" charset="77"/>
                <a:ea typeface="Calibri" panose="020F0502020204030204" pitchFamily="34" charset="0"/>
                <a:cs typeface="Arial" panose="020B0604020202020204" pitchFamily="34" charset="0"/>
              </a:rPr>
              <a:t> </a:t>
            </a:r>
            <a:r>
              <a:rPr lang="fr-FR" sz="700">
                <a:solidFill>
                  <a:schemeClr val="tx1"/>
                </a:solidFill>
                <a:effectLst/>
                <a:latin typeface="Actor" panose="020B0503050000020004" pitchFamily="34" charset="77"/>
                <a:ea typeface="Calibri" panose="020F0502020204030204" pitchFamily="34" charset="0"/>
                <a:cs typeface="Arial" panose="020B0604020202020204" pitchFamily="34" charset="0"/>
              </a:rPr>
              <a:t>Aggregation</a:t>
            </a:r>
            <a:endParaRPr lang="en-JP" sz="700">
              <a:solidFill>
                <a:schemeClr val="tx1"/>
              </a:solidFill>
              <a:effectLst/>
              <a:latin typeface="Actor" panose="020B0503050000020004" pitchFamily="34" charset="77"/>
              <a:ea typeface="Calibri" panose="020F0502020204030204" pitchFamily="34" charset="0"/>
              <a:cs typeface="Arial" panose="020B0604020202020204" pitchFamily="34" charset="0"/>
            </a:endParaRPr>
          </a:p>
        </p:txBody>
      </p:sp>
      <p:cxnSp>
        <p:nvCxnSpPr>
          <p:cNvPr id="52" name="Connecteur droit 149">
            <a:extLst>
              <a:ext uri="{FF2B5EF4-FFF2-40B4-BE49-F238E27FC236}">
                <a16:creationId xmlns:a16="http://schemas.microsoft.com/office/drawing/2014/main" id="{B412180C-5296-209E-6D8E-8FF415C3C498}"/>
              </a:ext>
            </a:extLst>
          </p:cNvPr>
          <p:cNvCxnSpPr>
            <a:cxnSpLocks/>
          </p:cNvCxnSpPr>
          <p:nvPr/>
        </p:nvCxnSpPr>
        <p:spPr>
          <a:xfrm>
            <a:off x="2477310" y="1174918"/>
            <a:ext cx="0" cy="1601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150">
            <a:extLst>
              <a:ext uri="{FF2B5EF4-FFF2-40B4-BE49-F238E27FC236}">
                <a16:creationId xmlns:a16="http://schemas.microsoft.com/office/drawing/2014/main" id="{398751B5-E998-5CC9-3D9E-4217CBD56ADD}"/>
              </a:ext>
            </a:extLst>
          </p:cNvPr>
          <p:cNvCxnSpPr/>
          <p:nvPr/>
        </p:nvCxnSpPr>
        <p:spPr>
          <a:xfrm>
            <a:off x="1341753" y="1335109"/>
            <a:ext cx="2245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avec flèche 151">
            <a:extLst>
              <a:ext uri="{FF2B5EF4-FFF2-40B4-BE49-F238E27FC236}">
                <a16:creationId xmlns:a16="http://schemas.microsoft.com/office/drawing/2014/main" id="{23BC450B-564B-B81F-F985-010C62E9E13C}"/>
              </a:ext>
            </a:extLst>
          </p:cNvPr>
          <p:cNvCxnSpPr>
            <a:cxnSpLocks/>
          </p:cNvCxnSpPr>
          <p:nvPr/>
        </p:nvCxnSpPr>
        <p:spPr>
          <a:xfrm>
            <a:off x="1346986" y="1335109"/>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162">
            <a:extLst>
              <a:ext uri="{FF2B5EF4-FFF2-40B4-BE49-F238E27FC236}">
                <a16:creationId xmlns:a16="http://schemas.microsoft.com/office/drawing/2014/main" id="{1425AEEE-28E0-0A67-DA2D-55B6558DF62A}"/>
              </a:ext>
            </a:extLst>
          </p:cNvPr>
          <p:cNvCxnSpPr>
            <a:cxnSpLocks/>
          </p:cNvCxnSpPr>
          <p:nvPr/>
        </p:nvCxnSpPr>
        <p:spPr>
          <a:xfrm flipH="1">
            <a:off x="2482550" y="3894265"/>
            <a:ext cx="4088" cy="15049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eur droit 168">
            <a:extLst>
              <a:ext uri="{FF2B5EF4-FFF2-40B4-BE49-F238E27FC236}">
                <a16:creationId xmlns:a16="http://schemas.microsoft.com/office/drawing/2014/main" id="{CB5AF3CF-CAED-3D57-5E9C-7F95856AF277}"/>
              </a:ext>
            </a:extLst>
          </p:cNvPr>
          <p:cNvCxnSpPr>
            <a:cxnSpLocks/>
          </p:cNvCxnSpPr>
          <p:nvPr/>
        </p:nvCxnSpPr>
        <p:spPr>
          <a:xfrm>
            <a:off x="3577590" y="3760779"/>
            <a:ext cx="0" cy="161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Rectangle 76">
            <a:extLst>
              <a:ext uri="{FF2B5EF4-FFF2-40B4-BE49-F238E27FC236}">
                <a16:creationId xmlns:a16="http://schemas.microsoft.com/office/drawing/2014/main" id="{432B5CD5-5527-C6A1-891C-B62C2422127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0"/>
            <a:endParaRPr lang="en-JP"/>
          </a:p>
        </p:txBody>
      </p:sp>
      <p:sp>
        <p:nvSpPr>
          <p:cNvPr id="150" name="Rectangle 90">
            <a:extLst>
              <a:ext uri="{FF2B5EF4-FFF2-40B4-BE49-F238E27FC236}">
                <a16:creationId xmlns:a16="http://schemas.microsoft.com/office/drawing/2014/main" id="{31FEF959-CDB2-53E1-5D91-6CD7D7744C6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en-JP"/>
          </a:p>
        </p:txBody>
      </p:sp>
      <p:sp>
        <p:nvSpPr>
          <p:cNvPr id="170" name="Cylindre 138">
            <a:extLst>
              <a:ext uri="{FF2B5EF4-FFF2-40B4-BE49-F238E27FC236}">
                <a16:creationId xmlns:a16="http://schemas.microsoft.com/office/drawing/2014/main" id="{C14458A0-5E83-E0CA-6D2E-6268F3BA8F72}"/>
              </a:ext>
            </a:extLst>
          </p:cNvPr>
          <p:cNvSpPr>
            <a:spLocks noChangeArrowheads="1"/>
          </p:cNvSpPr>
          <p:nvPr/>
        </p:nvSpPr>
        <p:spPr bwMode="auto">
          <a:xfrm>
            <a:off x="1133434" y="1616097"/>
            <a:ext cx="425371" cy="612872"/>
          </a:xfrm>
          <a:prstGeom prst="can">
            <a:avLst>
              <a:gd name="adj" fmla="val 25000"/>
            </a:avLst>
          </a:prstGeom>
          <a:gradFill flip="none" rotWithShape="1">
            <a:gsLst>
              <a:gs pos="0">
                <a:schemeClr val="accent1">
                  <a:lumMod val="40000"/>
                  <a:lumOff val="60000"/>
                </a:schemeClr>
              </a:gs>
              <a:gs pos="46000">
                <a:srgbClr val="DCDCDC"/>
              </a:gs>
              <a:gs pos="100000">
                <a:srgbClr val="929292"/>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Bag1</a:t>
            </a:r>
            <a:endParaRPr kumimoji="0" lang="fr-FR" altLang="en-JP" sz="900" b="0" i="0" u="none" strike="noStrike" cap="none" normalizeH="0" baseline="0">
              <a:ln>
                <a:noFill/>
              </a:ln>
              <a:solidFill>
                <a:schemeClr val="tx1"/>
              </a:solidFill>
              <a:effectLst/>
              <a:latin typeface="Actor" panose="020B0503050000020004" pitchFamily="34"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JP" sz="900" b="0" i="0" u="none" strike="noStrike" cap="none" normalizeH="0" baseline="0">
              <a:ln>
                <a:noFill/>
              </a:ln>
              <a:solidFill>
                <a:schemeClr val="tx1"/>
              </a:solidFill>
              <a:effectLst/>
              <a:latin typeface="Actor" panose="020B0503050000020004" pitchFamily="34" charset="77"/>
            </a:endParaRPr>
          </a:p>
        </p:txBody>
      </p:sp>
      <p:cxnSp>
        <p:nvCxnSpPr>
          <p:cNvPr id="173" name="Connecteur droit avec flèche 151">
            <a:extLst>
              <a:ext uri="{FF2B5EF4-FFF2-40B4-BE49-F238E27FC236}">
                <a16:creationId xmlns:a16="http://schemas.microsoft.com/office/drawing/2014/main" id="{20709EC2-52A1-2936-480A-0F67BF32EA8E}"/>
              </a:ext>
            </a:extLst>
          </p:cNvPr>
          <p:cNvCxnSpPr>
            <a:cxnSpLocks/>
          </p:cNvCxnSpPr>
          <p:nvPr/>
        </p:nvCxnSpPr>
        <p:spPr>
          <a:xfrm>
            <a:off x="2477309" y="1331766"/>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Connecteur droit avec flèche 151">
            <a:extLst>
              <a:ext uri="{FF2B5EF4-FFF2-40B4-BE49-F238E27FC236}">
                <a16:creationId xmlns:a16="http://schemas.microsoft.com/office/drawing/2014/main" id="{2733267F-842B-96A2-5B3C-F127AC45B8CE}"/>
              </a:ext>
            </a:extLst>
          </p:cNvPr>
          <p:cNvCxnSpPr>
            <a:cxnSpLocks/>
          </p:cNvCxnSpPr>
          <p:nvPr/>
        </p:nvCxnSpPr>
        <p:spPr>
          <a:xfrm>
            <a:off x="3587748" y="1335109"/>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necteur droit avec flèche 151">
            <a:extLst>
              <a:ext uri="{FF2B5EF4-FFF2-40B4-BE49-F238E27FC236}">
                <a16:creationId xmlns:a16="http://schemas.microsoft.com/office/drawing/2014/main" id="{C6AF75D2-1F8D-9864-CE59-007D584C2218}"/>
              </a:ext>
            </a:extLst>
          </p:cNvPr>
          <p:cNvCxnSpPr>
            <a:cxnSpLocks/>
          </p:cNvCxnSpPr>
          <p:nvPr/>
        </p:nvCxnSpPr>
        <p:spPr>
          <a:xfrm>
            <a:off x="1343427" y="2228969"/>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necteur droit avec flèche 151">
            <a:extLst>
              <a:ext uri="{FF2B5EF4-FFF2-40B4-BE49-F238E27FC236}">
                <a16:creationId xmlns:a16="http://schemas.microsoft.com/office/drawing/2014/main" id="{E5BFD5C6-F61A-2568-8782-739712D3BF74}"/>
              </a:ext>
            </a:extLst>
          </p:cNvPr>
          <p:cNvCxnSpPr>
            <a:cxnSpLocks/>
          </p:cNvCxnSpPr>
          <p:nvPr/>
        </p:nvCxnSpPr>
        <p:spPr>
          <a:xfrm>
            <a:off x="2477309" y="2197996"/>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Connecteur droit avec flèche 151">
            <a:extLst>
              <a:ext uri="{FF2B5EF4-FFF2-40B4-BE49-F238E27FC236}">
                <a16:creationId xmlns:a16="http://schemas.microsoft.com/office/drawing/2014/main" id="{DBBA88F9-9BF8-B124-815A-9941852BD3C5}"/>
              </a:ext>
            </a:extLst>
          </p:cNvPr>
          <p:cNvCxnSpPr>
            <a:cxnSpLocks/>
          </p:cNvCxnSpPr>
          <p:nvPr/>
        </p:nvCxnSpPr>
        <p:spPr>
          <a:xfrm>
            <a:off x="3587748" y="2221661"/>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Connecteur droit avec flèche 151">
            <a:extLst>
              <a:ext uri="{FF2B5EF4-FFF2-40B4-BE49-F238E27FC236}">
                <a16:creationId xmlns:a16="http://schemas.microsoft.com/office/drawing/2014/main" id="{AC16F076-1F8D-29F3-A213-37C186514739}"/>
              </a:ext>
            </a:extLst>
          </p:cNvPr>
          <p:cNvCxnSpPr>
            <a:cxnSpLocks/>
          </p:cNvCxnSpPr>
          <p:nvPr/>
        </p:nvCxnSpPr>
        <p:spPr>
          <a:xfrm>
            <a:off x="1334707" y="3122828"/>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Connecteur droit avec flèche 151">
            <a:extLst>
              <a:ext uri="{FF2B5EF4-FFF2-40B4-BE49-F238E27FC236}">
                <a16:creationId xmlns:a16="http://schemas.microsoft.com/office/drawing/2014/main" id="{92AC95AC-83EA-BB98-AB4B-C584313B7736}"/>
              </a:ext>
            </a:extLst>
          </p:cNvPr>
          <p:cNvCxnSpPr>
            <a:cxnSpLocks/>
          </p:cNvCxnSpPr>
          <p:nvPr/>
        </p:nvCxnSpPr>
        <p:spPr>
          <a:xfrm>
            <a:off x="2488582" y="3092786"/>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Connecteur droit avec flèche 151">
            <a:extLst>
              <a:ext uri="{FF2B5EF4-FFF2-40B4-BE49-F238E27FC236}">
                <a16:creationId xmlns:a16="http://schemas.microsoft.com/office/drawing/2014/main" id="{669B9C79-692C-E3F1-6CA7-94AD4ABC11B6}"/>
              </a:ext>
            </a:extLst>
          </p:cNvPr>
          <p:cNvCxnSpPr>
            <a:cxnSpLocks/>
          </p:cNvCxnSpPr>
          <p:nvPr/>
        </p:nvCxnSpPr>
        <p:spPr>
          <a:xfrm>
            <a:off x="3587353" y="3122828"/>
            <a:ext cx="0" cy="280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Connecteur droit 168">
            <a:extLst>
              <a:ext uri="{FF2B5EF4-FFF2-40B4-BE49-F238E27FC236}">
                <a16:creationId xmlns:a16="http://schemas.microsoft.com/office/drawing/2014/main" id="{B51C0775-7906-EE7B-8D52-AB0CB7423B39}"/>
              </a:ext>
            </a:extLst>
          </p:cNvPr>
          <p:cNvCxnSpPr>
            <a:cxnSpLocks/>
          </p:cNvCxnSpPr>
          <p:nvPr/>
        </p:nvCxnSpPr>
        <p:spPr>
          <a:xfrm>
            <a:off x="2486636" y="3735627"/>
            <a:ext cx="0" cy="161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Connecteur droit 168">
            <a:extLst>
              <a:ext uri="{FF2B5EF4-FFF2-40B4-BE49-F238E27FC236}">
                <a16:creationId xmlns:a16="http://schemas.microsoft.com/office/drawing/2014/main" id="{450FBB58-0B87-14E7-42B3-8193BA7D6749}"/>
              </a:ext>
            </a:extLst>
          </p:cNvPr>
          <p:cNvCxnSpPr>
            <a:cxnSpLocks/>
          </p:cNvCxnSpPr>
          <p:nvPr/>
        </p:nvCxnSpPr>
        <p:spPr>
          <a:xfrm>
            <a:off x="1336122" y="3763186"/>
            <a:ext cx="0" cy="161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Connecteur droit 150">
            <a:extLst>
              <a:ext uri="{FF2B5EF4-FFF2-40B4-BE49-F238E27FC236}">
                <a16:creationId xmlns:a16="http://schemas.microsoft.com/office/drawing/2014/main" id="{4F8E89B7-EE0D-2EA5-5455-9080EE4BE118}"/>
              </a:ext>
            </a:extLst>
          </p:cNvPr>
          <p:cNvCxnSpPr/>
          <p:nvPr/>
        </p:nvCxnSpPr>
        <p:spPr>
          <a:xfrm>
            <a:off x="1334707" y="3922704"/>
            <a:ext cx="2245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Connecteur droit avec flèche 151">
            <a:extLst>
              <a:ext uri="{FF2B5EF4-FFF2-40B4-BE49-F238E27FC236}">
                <a16:creationId xmlns:a16="http://schemas.microsoft.com/office/drawing/2014/main" id="{59CDD2C3-3880-7D29-D144-973FFFED76F8}"/>
              </a:ext>
            </a:extLst>
          </p:cNvPr>
          <p:cNvCxnSpPr>
            <a:cxnSpLocks/>
          </p:cNvCxnSpPr>
          <p:nvPr/>
        </p:nvCxnSpPr>
        <p:spPr>
          <a:xfrm>
            <a:off x="2498066" y="4259996"/>
            <a:ext cx="0" cy="13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7" name="Cylindre 138">
            <a:extLst>
              <a:ext uri="{FF2B5EF4-FFF2-40B4-BE49-F238E27FC236}">
                <a16:creationId xmlns:a16="http://schemas.microsoft.com/office/drawing/2014/main" id="{963563AC-6D1C-229E-855D-68B839C000BC}"/>
              </a:ext>
            </a:extLst>
          </p:cNvPr>
          <p:cNvSpPr>
            <a:spLocks noChangeArrowheads="1"/>
          </p:cNvSpPr>
          <p:nvPr/>
        </p:nvSpPr>
        <p:spPr bwMode="auto">
          <a:xfrm>
            <a:off x="1105315" y="2495737"/>
            <a:ext cx="425371" cy="612872"/>
          </a:xfrm>
          <a:prstGeom prst="can">
            <a:avLst>
              <a:gd name="adj" fmla="val 25000"/>
            </a:avLst>
          </a:prstGeom>
          <a:gradFill flip="none" rotWithShape="1">
            <a:gsLst>
              <a:gs pos="0">
                <a:schemeClr val="bg2">
                  <a:lumMod val="20000"/>
                  <a:lumOff val="80000"/>
                </a:schemeClr>
              </a:gs>
              <a:gs pos="46000">
                <a:schemeClr val="bg2">
                  <a:lumMod val="40000"/>
                  <a:lumOff val="60000"/>
                </a:schemeClr>
              </a:gs>
              <a:gs pos="100000">
                <a:schemeClr val="bg2"/>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JP" sz="650" b="0" i="0" u="none" strike="noStrike" cap="none" normalizeH="0" baseline="0">
              <a:ln>
                <a:noFill/>
              </a:ln>
              <a:solidFill>
                <a:schemeClr val="tx1"/>
              </a:solidFill>
              <a:effectLst/>
              <a:latin typeface="Actor" panose="020B0503050000020004" pitchFamily="34" charset="77"/>
            </a:endParaRPr>
          </a:p>
        </p:txBody>
      </p:sp>
      <p:sp>
        <p:nvSpPr>
          <p:cNvPr id="211" name="Ellipse 142">
            <a:extLst>
              <a:ext uri="{FF2B5EF4-FFF2-40B4-BE49-F238E27FC236}">
                <a16:creationId xmlns:a16="http://schemas.microsoft.com/office/drawing/2014/main" id="{F7C19FED-E3F7-9D8A-F4B0-69EE78A349E7}"/>
              </a:ext>
            </a:extLst>
          </p:cNvPr>
          <p:cNvSpPr>
            <a:spLocks noChangeArrowheads="1"/>
          </p:cNvSpPr>
          <p:nvPr/>
        </p:nvSpPr>
        <p:spPr bwMode="auto">
          <a:xfrm>
            <a:off x="2254545" y="3377773"/>
            <a:ext cx="430872" cy="364090"/>
          </a:xfrm>
          <a:prstGeom prst="ellipse">
            <a:avLst/>
          </a:prstGeom>
          <a:gradFill flip="none" rotWithShape="1">
            <a:gsLst>
              <a:gs pos="0">
                <a:srgbClr val="929292"/>
              </a:gs>
              <a:gs pos="44000">
                <a:srgbClr val="DCDCDC"/>
              </a:gs>
              <a:gs pos="100000">
                <a:schemeClr val="bg2"/>
              </a:gs>
            </a:gsLst>
            <a:path path="circle">
              <a:fillToRect l="100000" t="100000"/>
            </a:path>
            <a:tileRect r="-100000" b="-100000"/>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8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P2</a:t>
            </a:r>
            <a:endParaRPr kumimoji="0" lang="fr-FR" altLang="en-JP" sz="800" b="0" i="0" u="none" strike="noStrike" cap="none" normalizeH="0" baseline="0">
              <a:ln>
                <a:noFill/>
              </a:ln>
              <a:solidFill>
                <a:schemeClr val="tx1"/>
              </a:solidFill>
              <a:effectLst/>
              <a:latin typeface="Actor" panose="020B0503050000020004" pitchFamily="34" charset="77"/>
            </a:endParaRPr>
          </a:p>
        </p:txBody>
      </p:sp>
      <p:sp>
        <p:nvSpPr>
          <p:cNvPr id="213" name="Ellipse 142">
            <a:extLst>
              <a:ext uri="{FF2B5EF4-FFF2-40B4-BE49-F238E27FC236}">
                <a16:creationId xmlns:a16="http://schemas.microsoft.com/office/drawing/2014/main" id="{A183241F-91AF-5DC6-AD01-906B7C6267DC}"/>
              </a:ext>
            </a:extLst>
          </p:cNvPr>
          <p:cNvSpPr>
            <a:spLocks noChangeArrowheads="1"/>
          </p:cNvSpPr>
          <p:nvPr/>
        </p:nvSpPr>
        <p:spPr bwMode="auto">
          <a:xfrm>
            <a:off x="2302442" y="4407718"/>
            <a:ext cx="382970" cy="295444"/>
          </a:xfrm>
          <a:prstGeom prst="ellipse">
            <a:avLst/>
          </a:prstGeom>
          <a:gradFill flip="none" rotWithShape="1">
            <a:gsLst>
              <a:gs pos="0">
                <a:schemeClr val="bg2"/>
              </a:gs>
              <a:gs pos="42000">
                <a:schemeClr val="bg2">
                  <a:lumMod val="40000"/>
                  <a:lumOff val="60000"/>
                </a:schemeClr>
              </a:gs>
              <a:gs pos="100000">
                <a:srgbClr val="929292"/>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JP" sz="700" b="0" i="0" u="none" strike="noStrike" cap="none" normalizeH="0" baseline="0">
              <a:ln>
                <a:noFill/>
              </a:ln>
              <a:solidFill>
                <a:schemeClr val="tx1"/>
              </a:solidFill>
              <a:effectLst/>
              <a:latin typeface="Actor" panose="020B0503050000020004" pitchFamily="34" charset="77"/>
            </a:endParaRPr>
          </a:p>
        </p:txBody>
      </p:sp>
      <p:sp>
        <p:nvSpPr>
          <p:cNvPr id="214" name="Rectangle 213">
            <a:extLst>
              <a:ext uri="{FF2B5EF4-FFF2-40B4-BE49-F238E27FC236}">
                <a16:creationId xmlns:a16="http://schemas.microsoft.com/office/drawing/2014/main" id="{E11EE793-BF44-7777-B307-F7906C422112}"/>
              </a:ext>
            </a:extLst>
          </p:cNvPr>
          <p:cNvSpPr/>
          <p:nvPr/>
        </p:nvSpPr>
        <p:spPr>
          <a:xfrm>
            <a:off x="2313102" y="4434881"/>
            <a:ext cx="382971" cy="2258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100">
                <a:solidFill>
                  <a:schemeClr val="tx1"/>
                </a:solidFill>
                <a:latin typeface="Actor" panose="020B0503050000020004" pitchFamily="34" charset="77"/>
              </a:rPr>
              <a:t>FP</a:t>
            </a:r>
          </a:p>
        </p:txBody>
      </p:sp>
      <p:sp>
        <p:nvSpPr>
          <p:cNvPr id="3" name="Cylindre 138">
            <a:extLst>
              <a:ext uri="{FF2B5EF4-FFF2-40B4-BE49-F238E27FC236}">
                <a16:creationId xmlns:a16="http://schemas.microsoft.com/office/drawing/2014/main" id="{0A1E566B-8596-33AA-F0A7-32B42250583D}"/>
              </a:ext>
            </a:extLst>
          </p:cNvPr>
          <p:cNvSpPr>
            <a:spLocks noChangeArrowheads="1"/>
          </p:cNvSpPr>
          <p:nvPr/>
        </p:nvSpPr>
        <p:spPr bwMode="auto">
          <a:xfrm>
            <a:off x="2252903" y="1608789"/>
            <a:ext cx="425371" cy="612872"/>
          </a:xfrm>
          <a:prstGeom prst="can">
            <a:avLst>
              <a:gd name="adj" fmla="val 25000"/>
            </a:avLst>
          </a:prstGeom>
          <a:gradFill flip="none" rotWithShape="1">
            <a:gsLst>
              <a:gs pos="0">
                <a:schemeClr val="accent1">
                  <a:lumMod val="40000"/>
                  <a:lumOff val="60000"/>
                </a:schemeClr>
              </a:gs>
              <a:gs pos="46000">
                <a:srgbClr val="DCDCDC"/>
              </a:gs>
              <a:gs pos="100000">
                <a:srgbClr val="929292"/>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Bag2</a:t>
            </a:r>
            <a:endParaRPr kumimoji="0" lang="fr-FR" altLang="en-JP" sz="900" b="0" i="0" u="none" strike="noStrike" cap="none" normalizeH="0" baseline="0">
              <a:ln>
                <a:noFill/>
              </a:ln>
              <a:solidFill>
                <a:schemeClr val="tx1"/>
              </a:solidFill>
              <a:effectLst/>
              <a:latin typeface="Actor" panose="020B0503050000020004" pitchFamily="34"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JP" sz="900" b="0" i="0" u="none" strike="noStrike" cap="none" normalizeH="0" baseline="0">
              <a:ln>
                <a:noFill/>
              </a:ln>
              <a:solidFill>
                <a:schemeClr val="tx1"/>
              </a:solidFill>
              <a:effectLst/>
              <a:latin typeface="Actor" panose="020B0503050000020004" pitchFamily="34" charset="77"/>
            </a:endParaRPr>
          </a:p>
        </p:txBody>
      </p:sp>
      <p:sp>
        <p:nvSpPr>
          <p:cNvPr id="4" name="Cylindre 138">
            <a:extLst>
              <a:ext uri="{FF2B5EF4-FFF2-40B4-BE49-F238E27FC236}">
                <a16:creationId xmlns:a16="http://schemas.microsoft.com/office/drawing/2014/main" id="{721D6409-BDCF-5AAF-8437-042D022CE5A6}"/>
              </a:ext>
            </a:extLst>
          </p:cNvPr>
          <p:cNvSpPr>
            <a:spLocks noChangeArrowheads="1"/>
          </p:cNvSpPr>
          <p:nvPr/>
        </p:nvSpPr>
        <p:spPr bwMode="auto">
          <a:xfrm>
            <a:off x="3378764" y="1620201"/>
            <a:ext cx="425371" cy="612872"/>
          </a:xfrm>
          <a:prstGeom prst="can">
            <a:avLst>
              <a:gd name="adj" fmla="val 25000"/>
            </a:avLst>
          </a:prstGeom>
          <a:gradFill flip="none" rotWithShape="1">
            <a:gsLst>
              <a:gs pos="0">
                <a:schemeClr val="accent1">
                  <a:lumMod val="40000"/>
                  <a:lumOff val="60000"/>
                </a:schemeClr>
              </a:gs>
              <a:gs pos="46000">
                <a:srgbClr val="DCDCDC"/>
              </a:gs>
              <a:gs pos="100000">
                <a:srgbClr val="929292"/>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9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  Bag3</a:t>
            </a:r>
            <a:endParaRPr kumimoji="0" lang="fr-FR" altLang="en-JP" sz="900" b="0" i="0" u="none" strike="noStrike" cap="none" normalizeH="0" baseline="0">
              <a:ln>
                <a:noFill/>
              </a:ln>
              <a:solidFill>
                <a:schemeClr val="tx1"/>
              </a:solidFill>
              <a:effectLst/>
              <a:latin typeface="Actor" panose="020B0503050000020004" pitchFamily="34"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JP" sz="900" b="0" i="0" u="none" strike="noStrike" cap="none" normalizeH="0" baseline="0">
              <a:ln>
                <a:noFill/>
              </a:ln>
              <a:solidFill>
                <a:schemeClr val="tx1"/>
              </a:solidFill>
              <a:effectLst/>
              <a:latin typeface="Actor" panose="020B0503050000020004" pitchFamily="34" charset="77"/>
            </a:endParaRPr>
          </a:p>
        </p:txBody>
      </p:sp>
      <p:sp>
        <p:nvSpPr>
          <p:cNvPr id="5" name="Cylindre 138">
            <a:extLst>
              <a:ext uri="{FF2B5EF4-FFF2-40B4-BE49-F238E27FC236}">
                <a16:creationId xmlns:a16="http://schemas.microsoft.com/office/drawing/2014/main" id="{F3273489-C364-372D-0BDD-DF82102A1246}"/>
              </a:ext>
            </a:extLst>
          </p:cNvPr>
          <p:cNvSpPr>
            <a:spLocks noChangeArrowheads="1"/>
          </p:cNvSpPr>
          <p:nvPr/>
        </p:nvSpPr>
        <p:spPr bwMode="auto">
          <a:xfrm>
            <a:off x="2267515" y="2530667"/>
            <a:ext cx="425371" cy="612872"/>
          </a:xfrm>
          <a:prstGeom prst="can">
            <a:avLst>
              <a:gd name="adj" fmla="val 25000"/>
            </a:avLst>
          </a:prstGeom>
          <a:gradFill flip="none" rotWithShape="1">
            <a:gsLst>
              <a:gs pos="0">
                <a:schemeClr val="bg2">
                  <a:lumMod val="20000"/>
                  <a:lumOff val="80000"/>
                </a:schemeClr>
              </a:gs>
              <a:gs pos="46000">
                <a:schemeClr val="bg2">
                  <a:lumMod val="40000"/>
                  <a:lumOff val="60000"/>
                </a:schemeClr>
              </a:gs>
              <a:gs pos="100000">
                <a:schemeClr val="bg2"/>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JP" sz="700" b="0" i="0" u="none" strike="noStrike" cap="none" normalizeH="0" baseline="0">
              <a:ln>
                <a:noFill/>
              </a:ln>
              <a:solidFill>
                <a:schemeClr val="tx1"/>
              </a:solidFill>
              <a:effectLst/>
              <a:latin typeface="Actor" panose="020B0503050000020004" pitchFamily="34" charset="77"/>
            </a:endParaRPr>
          </a:p>
        </p:txBody>
      </p:sp>
      <p:sp>
        <p:nvSpPr>
          <p:cNvPr id="6" name="Cylindre 138">
            <a:extLst>
              <a:ext uri="{FF2B5EF4-FFF2-40B4-BE49-F238E27FC236}">
                <a16:creationId xmlns:a16="http://schemas.microsoft.com/office/drawing/2014/main" id="{9EB8C04B-9AB7-693C-D772-04FBB239EC3E}"/>
              </a:ext>
            </a:extLst>
          </p:cNvPr>
          <p:cNvSpPr>
            <a:spLocks noChangeArrowheads="1"/>
          </p:cNvSpPr>
          <p:nvPr/>
        </p:nvSpPr>
        <p:spPr bwMode="auto">
          <a:xfrm>
            <a:off x="3375373" y="2479914"/>
            <a:ext cx="425371" cy="612872"/>
          </a:xfrm>
          <a:prstGeom prst="can">
            <a:avLst>
              <a:gd name="adj" fmla="val 25000"/>
            </a:avLst>
          </a:prstGeom>
          <a:gradFill flip="none" rotWithShape="1">
            <a:gsLst>
              <a:gs pos="0">
                <a:schemeClr val="bg2">
                  <a:lumMod val="20000"/>
                  <a:lumOff val="80000"/>
                </a:schemeClr>
              </a:gs>
              <a:gs pos="46000">
                <a:schemeClr val="bg2">
                  <a:lumMod val="40000"/>
                  <a:lumOff val="60000"/>
                </a:schemeClr>
              </a:gs>
              <a:gs pos="100000">
                <a:schemeClr val="bg2"/>
              </a:gs>
            </a:gsLst>
            <a:path path="circle">
              <a:fillToRect l="50000" t="130000" r="50000" b="-30000"/>
            </a:path>
            <a:tileRect/>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JP" sz="700" b="0" i="0" u="none" strike="noStrike" cap="none" normalizeH="0" baseline="0">
              <a:ln>
                <a:noFill/>
              </a:ln>
              <a:solidFill>
                <a:schemeClr val="tx1"/>
              </a:solidFill>
              <a:effectLst/>
              <a:latin typeface="Actor" panose="020B0503050000020004" pitchFamily="34" charset="77"/>
            </a:endParaRPr>
          </a:p>
        </p:txBody>
      </p:sp>
      <p:sp>
        <p:nvSpPr>
          <p:cNvPr id="7" name="Ellipse 142">
            <a:extLst>
              <a:ext uri="{FF2B5EF4-FFF2-40B4-BE49-F238E27FC236}">
                <a16:creationId xmlns:a16="http://schemas.microsoft.com/office/drawing/2014/main" id="{3A43E2D8-7BDF-CA6F-81D8-55C279427825}"/>
              </a:ext>
            </a:extLst>
          </p:cNvPr>
          <p:cNvSpPr>
            <a:spLocks noChangeArrowheads="1"/>
          </p:cNvSpPr>
          <p:nvPr/>
        </p:nvSpPr>
        <p:spPr bwMode="auto">
          <a:xfrm>
            <a:off x="1099814" y="3333611"/>
            <a:ext cx="430872" cy="364090"/>
          </a:xfrm>
          <a:prstGeom prst="ellipse">
            <a:avLst/>
          </a:prstGeom>
          <a:gradFill flip="none" rotWithShape="1">
            <a:gsLst>
              <a:gs pos="0">
                <a:srgbClr val="929292"/>
              </a:gs>
              <a:gs pos="44000">
                <a:srgbClr val="DCDCDC"/>
              </a:gs>
              <a:gs pos="100000">
                <a:schemeClr val="bg2"/>
              </a:gs>
            </a:gsLst>
            <a:path path="circle">
              <a:fillToRect l="100000" t="100000"/>
            </a:path>
            <a:tileRect r="-100000" b="-100000"/>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8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P1</a:t>
            </a:r>
            <a:endParaRPr kumimoji="0" lang="fr-FR" altLang="en-JP" sz="800" b="0" i="0" u="none" strike="noStrike" cap="none" normalizeH="0" baseline="0">
              <a:ln>
                <a:noFill/>
              </a:ln>
              <a:solidFill>
                <a:schemeClr val="tx1"/>
              </a:solidFill>
              <a:effectLst/>
              <a:latin typeface="Actor" panose="020B0503050000020004" pitchFamily="34" charset="77"/>
            </a:endParaRPr>
          </a:p>
        </p:txBody>
      </p:sp>
      <p:sp>
        <p:nvSpPr>
          <p:cNvPr id="8" name="Ellipse 142">
            <a:extLst>
              <a:ext uri="{FF2B5EF4-FFF2-40B4-BE49-F238E27FC236}">
                <a16:creationId xmlns:a16="http://schemas.microsoft.com/office/drawing/2014/main" id="{6E917C3E-2035-8428-835C-2B06721F29B5}"/>
              </a:ext>
            </a:extLst>
          </p:cNvPr>
          <p:cNvSpPr>
            <a:spLocks noChangeArrowheads="1"/>
          </p:cNvSpPr>
          <p:nvPr/>
        </p:nvSpPr>
        <p:spPr bwMode="auto">
          <a:xfrm>
            <a:off x="3362154" y="3420317"/>
            <a:ext cx="430872" cy="364090"/>
          </a:xfrm>
          <a:prstGeom prst="ellipse">
            <a:avLst/>
          </a:prstGeom>
          <a:gradFill flip="none" rotWithShape="1">
            <a:gsLst>
              <a:gs pos="0">
                <a:srgbClr val="929292"/>
              </a:gs>
              <a:gs pos="44000">
                <a:srgbClr val="DCDCDC"/>
              </a:gs>
              <a:gs pos="100000">
                <a:schemeClr val="bg2"/>
              </a:gs>
            </a:gsLst>
            <a:path path="circle">
              <a:fillToRect l="100000" t="100000"/>
            </a:path>
            <a:tileRect r="-100000" b="-100000"/>
          </a:gra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JP" sz="8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P3</a:t>
            </a:r>
            <a:endParaRPr kumimoji="0" lang="fr-FR" altLang="en-JP" sz="800" b="0" i="0" u="none" strike="noStrike" cap="none" normalizeH="0" baseline="0">
              <a:ln>
                <a:noFill/>
              </a:ln>
              <a:solidFill>
                <a:schemeClr val="tx1"/>
              </a:solidFill>
              <a:effectLst/>
              <a:latin typeface="Actor" panose="020B0503050000020004" pitchFamily="34" charset="77"/>
            </a:endParaRPr>
          </a:p>
        </p:txBody>
      </p:sp>
      <p:sp>
        <p:nvSpPr>
          <p:cNvPr id="9" name="TextBox 8">
            <a:extLst>
              <a:ext uri="{FF2B5EF4-FFF2-40B4-BE49-F238E27FC236}">
                <a16:creationId xmlns:a16="http://schemas.microsoft.com/office/drawing/2014/main" id="{111208F7-2FED-8DAD-5414-20EE0CEA16D4}"/>
              </a:ext>
            </a:extLst>
          </p:cNvPr>
          <p:cNvSpPr txBox="1"/>
          <p:nvPr/>
        </p:nvSpPr>
        <p:spPr>
          <a:xfrm>
            <a:off x="1057358" y="2684728"/>
            <a:ext cx="554697" cy="430887"/>
          </a:xfrm>
          <a:prstGeom prst="rect">
            <a:avLst/>
          </a:prstGeom>
          <a:noFill/>
        </p:spPr>
        <p:txBody>
          <a:bodyPr wrap="square" rtlCol="0">
            <a:spAutoFit/>
          </a:bodyPr>
          <a:lstStyle/>
          <a:p>
            <a:r>
              <a:rPr kumimoji="0" lang="fr-FR" altLang="en-JP" sz="8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Model 1</a:t>
            </a:r>
            <a:endParaRPr kumimoji="0" lang="fr-FR" altLang="en-JP" sz="800" b="0" i="0" u="none" strike="noStrike" cap="none" normalizeH="0" baseline="0">
              <a:ln>
                <a:noFill/>
              </a:ln>
              <a:solidFill>
                <a:schemeClr val="tx1"/>
              </a:solidFill>
              <a:effectLst/>
              <a:latin typeface="Actor" panose="020B0503050000020004" pitchFamily="34" charset="77"/>
            </a:endParaRPr>
          </a:p>
          <a:p>
            <a:endParaRPr lang="en-JP"/>
          </a:p>
        </p:txBody>
      </p:sp>
      <p:sp>
        <p:nvSpPr>
          <p:cNvPr id="10" name="TextBox 9">
            <a:extLst>
              <a:ext uri="{FF2B5EF4-FFF2-40B4-BE49-F238E27FC236}">
                <a16:creationId xmlns:a16="http://schemas.microsoft.com/office/drawing/2014/main" id="{54BC9A5F-442E-7200-3CE0-0CD52BB57FC8}"/>
              </a:ext>
            </a:extLst>
          </p:cNvPr>
          <p:cNvSpPr txBox="1"/>
          <p:nvPr/>
        </p:nvSpPr>
        <p:spPr>
          <a:xfrm>
            <a:off x="2238968" y="2705133"/>
            <a:ext cx="554697" cy="430887"/>
          </a:xfrm>
          <a:prstGeom prst="rect">
            <a:avLst/>
          </a:prstGeom>
          <a:noFill/>
        </p:spPr>
        <p:txBody>
          <a:bodyPr wrap="square" rtlCol="0">
            <a:spAutoFit/>
          </a:bodyPr>
          <a:lstStyle/>
          <a:p>
            <a:r>
              <a:rPr kumimoji="0" lang="fr-FR" altLang="en-JP" sz="8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Model 2</a:t>
            </a:r>
            <a:endParaRPr kumimoji="0" lang="fr-FR" altLang="en-JP" sz="800" b="0" i="0" u="none" strike="noStrike" cap="none" normalizeH="0" baseline="0">
              <a:ln>
                <a:noFill/>
              </a:ln>
              <a:solidFill>
                <a:schemeClr val="tx1"/>
              </a:solidFill>
              <a:effectLst/>
              <a:latin typeface="Actor" panose="020B0503050000020004" pitchFamily="34" charset="77"/>
            </a:endParaRPr>
          </a:p>
          <a:p>
            <a:endParaRPr lang="en-JP"/>
          </a:p>
        </p:txBody>
      </p:sp>
      <p:sp>
        <p:nvSpPr>
          <p:cNvPr id="12" name="TextBox 11">
            <a:extLst>
              <a:ext uri="{FF2B5EF4-FFF2-40B4-BE49-F238E27FC236}">
                <a16:creationId xmlns:a16="http://schemas.microsoft.com/office/drawing/2014/main" id="{3275EBD7-320A-3F0A-968D-6B018A757E66}"/>
              </a:ext>
            </a:extLst>
          </p:cNvPr>
          <p:cNvSpPr txBox="1"/>
          <p:nvPr/>
        </p:nvSpPr>
        <p:spPr>
          <a:xfrm>
            <a:off x="3348346" y="2683490"/>
            <a:ext cx="554697" cy="430887"/>
          </a:xfrm>
          <a:prstGeom prst="rect">
            <a:avLst/>
          </a:prstGeom>
          <a:noFill/>
        </p:spPr>
        <p:txBody>
          <a:bodyPr wrap="square" rtlCol="0">
            <a:spAutoFit/>
          </a:bodyPr>
          <a:lstStyle/>
          <a:p>
            <a:r>
              <a:rPr kumimoji="0" lang="fr-FR" altLang="en-JP" sz="800" b="0" i="0" u="none" strike="noStrike" cap="none" normalizeH="0" baseline="0">
                <a:ln>
                  <a:noFill/>
                </a:ln>
                <a:solidFill>
                  <a:schemeClr val="tx1"/>
                </a:solidFill>
                <a:effectLst/>
                <a:latin typeface="Actor" panose="020B0503050000020004" pitchFamily="34" charset="77"/>
                <a:ea typeface="Calibri" panose="020F0502020204030204" pitchFamily="34" charset="0"/>
                <a:cs typeface="Arial" panose="020B0604020202020204" pitchFamily="34" charset="0"/>
              </a:rPr>
              <a:t>Model 3</a:t>
            </a:r>
            <a:endParaRPr kumimoji="0" lang="fr-FR" altLang="en-JP" sz="800" b="0" i="0" u="none" strike="noStrike" cap="none" normalizeH="0" baseline="0">
              <a:ln>
                <a:noFill/>
              </a:ln>
              <a:solidFill>
                <a:schemeClr val="tx1"/>
              </a:solidFill>
              <a:effectLst/>
              <a:latin typeface="Actor" panose="020B0503050000020004" pitchFamily="34" charset="77"/>
            </a:endParaRPr>
          </a:p>
          <a:p>
            <a:endParaRPr lang="en-JP"/>
          </a:p>
        </p:txBody>
      </p:sp>
      <p:pic>
        <p:nvPicPr>
          <p:cNvPr id="13" name="Image 12" descr="Une image contenant texte, capture d’écran, noir, Police&#10;&#10;Le contenu généré par l’IA peut être incorrect.">
            <a:extLst>
              <a:ext uri="{FF2B5EF4-FFF2-40B4-BE49-F238E27FC236}">
                <a16:creationId xmlns:a16="http://schemas.microsoft.com/office/drawing/2014/main" id="{C977AE72-C15E-DFF6-A4F7-55CA77A9E26F}"/>
              </a:ext>
            </a:extLst>
          </p:cNvPr>
          <p:cNvPicPr>
            <a:picLocks noChangeAspect="1"/>
          </p:cNvPicPr>
          <p:nvPr/>
        </p:nvPicPr>
        <p:blipFill>
          <a:blip r:embed="rId3"/>
          <a:stretch>
            <a:fillRect/>
          </a:stretch>
        </p:blipFill>
        <p:spPr>
          <a:xfrm>
            <a:off x="4075450" y="1330375"/>
            <a:ext cx="4843698" cy="2389059"/>
          </a:xfrm>
          <a:prstGeom prst="rect">
            <a:avLst/>
          </a:prstGeom>
        </p:spPr>
      </p:pic>
    </p:spTree>
    <p:extLst>
      <p:ext uri="{BB962C8B-B14F-4D97-AF65-F5344CB8AC3E}">
        <p14:creationId xmlns:p14="http://schemas.microsoft.com/office/powerpoint/2010/main" val="4022638196"/>
      </p:ext>
    </p:extLst>
  </p:cSld>
  <p:clrMapOvr>
    <a:masterClrMapping/>
  </p:clrMapOvr>
</p:sld>
</file>

<file path=ppt/theme/theme1.xml><?xml version="1.0" encoding="utf-8"?>
<a:theme xmlns:a="http://schemas.openxmlformats.org/drawingml/2006/main" name="Communism and Cold War Thesis Defense Infographics by Slidesgo">
  <a:themeElements>
    <a:clrScheme name="Simple Light">
      <a:dk1>
        <a:srgbClr val="010602"/>
      </a:dk1>
      <a:lt1>
        <a:srgbClr val="E4D5AC"/>
      </a:lt1>
      <a:dk2>
        <a:srgbClr val="DF3024"/>
      </a:dk2>
      <a:lt2>
        <a:srgbClr val="FFFFFF"/>
      </a:lt2>
      <a:accent1>
        <a:srgbClr val="FFFFFF"/>
      </a:accent1>
      <a:accent2>
        <a:srgbClr val="FFFFFF"/>
      </a:accent2>
      <a:accent3>
        <a:srgbClr val="FFFFFF"/>
      </a:accent3>
      <a:accent4>
        <a:srgbClr val="FFFFFF"/>
      </a:accent4>
      <a:accent5>
        <a:srgbClr val="FFFFFF"/>
      </a:accent5>
      <a:accent6>
        <a:srgbClr val="FFFFFF"/>
      </a:accent6>
      <a:hlink>
        <a:srgbClr val="E4D5A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Madison</Template>
  <Application>Microsoft Office PowerPoint</Application>
  <PresentationFormat>On-screen Show (16:9)</PresentationFormat>
  <Slides>40</Slides>
  <Notes>26</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Communism and Cold War Thesis Defense Infographics by Slidesgo</vt:lpstr>
      <vt:lpstr>PowerPoint Presentation</vt:lpstr>
      <vt:lpstr>Table of Contents</vt:lpstr>
      <vt:lpstr>1. Introduction</vt:lpstr>
      <vt:lpstr>AI and HPC Convergence</vt:lpstr>
      <vt:lpstr>Anomaly Detection</vt:lpstr>
      <vt:lpstr>Anomaly Detection Methods</vt:lpstr>
      <vt:lpstr>Challenge in Thinking HPC for AD</vt:lpstr>
      <vt:lpstr>2. Approach and Methodology</vt:lpstr>
      <vt:lpstr>EL : Bagging</vt:lpstr>
      <vt:lpstr>EL : Boosting</vt:lpstr>
      <vt:lpstr>EL : Stacking</vt:lpstr>
      <vt:lpstr>Unite and Conquer for HP Linear Algebra</vt:lpstr>
      <vt:lpstr>UC Fundamental Principles</vt:lpstr>
      <vt:lpstr>3. Proposed AD Frameworks</vt:lpstr>
      <vt:lpstr>UC2B</vt:lpstr>
      <vt:lpstr>UC2B</vt:lpstr>
      <vt:lpstr>UC2B</vt:lpstr>
      <vt:lpstr>UC2B</vt:lpstr>
      <vt:lpstr>4.Implementation &amp; Evaluation</vt:lpstr>
      <vt:lpstr>UNSW-NB15 Dataset</vt:lpstr>
      <vt:lpstr>Convergence of serial UC2B</vt:lpstr>
      <vt:lpstr>UC2B in Parallel Convergence</vt:lpstr>
      <vt:lpstr>UC2B in Parallel Convergence</vt:lpstr>
      <vt:lpstr>UC2B in Parallel ‘Synchronous’</vt:lpstr>
      <vt:lpstr>UC2B in Parallel ‘Synchronous’</vt:lpstr>
      <vt:lpstr>UC2B in Parallel ‘Asynchronous’</vt:lpstr>
      <vt:lpstr>UC2B with GCNs</vt:lpstr>
      <vt:lpstr>PowerPoint Presentation</vt:lpstr>
      <vt:lpstr>PowerPoint Presentation</vt:lpstr>
      <vt:lpstr>PowerPoint Presentation</vt:lpstr>
      <vt:lpstr>Findings and Interpretation</vt:lpstr>
      <vt:lpstr>6. Conclusion</vt:lpstr>
      <vt:lpstr>Contributions Summary and Perspectives</vt:lpstr>
      <vt:lpstr>Workshop Questions</vt:lpstr>
      <vt:lpstr>PowerPoint Presentation</vt:lpstr>
      <vt:lpstr>Thanks for your attention</vt:lpstr>
      <vt:lpstr>Additional Slides</vt:lpstr>
      <vt:lpstr>Motivation    </vt:lpstr>
      <vt:lpstr>Base Co-Models</vt:lpstr>
      <vt:lpstr>Components Heterogeneity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revision>652</cp:revision>
  <cp:lastPrinted>2025-01-23T15:04:46Z</cp:lastPrinted>
  <dcterms:modified xsi:type="dcterms:W3CDTF">2025-06-16T22:31:45Z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2025-01-02T14:55:30Z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2671f96c-2059-4517-8473-0c73392d8cff</vt:lpwstr>
  </property>
  <property fmtid="{D5CDD505-2E9C-101B-9397-08002B2CF9AE}" pid="7" name="MSIP_Label_defa4170-0d19-0005-0004-bc88714345d2_ActionId">
    <vt:lpwstr>61d78849-b06b-4adf-b2a1-9d984e33ab74</vt:lpwstr>
  </property>
  <property fmtid="{D5CDD505-2E9C-101B-9397-08002B2CF9AE}" pid="8" name="MSIP_Label_defa4170-0d19-0005-0004-bc88714345d2_ContentBits">
    <vt:lpwstr>0</vt:lpwstr>
  </property>
</Properties>
</file>